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1554" y="-10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02.06.2021</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работа\шаблон\shablon.png"/>
          <p:cNvPicPr>
            <a:picLocks noChangeAspect="1" noChangeArrowheads="1"/>
          </p:cNvPicPr>
          <p:nvPr/>
        </p:nvPicPr>
        <p:blipFill>
          <a:blip r:embed="rId2" cstate="print"/>
          <a:srcRect/>
          <a:stretch>
            <a:fillRect/>
          </a:stretch>
        </p:blipFill>
        <p:spPr bwMode="auto">
          <a:xfrm>
            <a:off x="0" y="1"/>
            <a:ext cx="6858000" cy="9144000"/>
          </a:xfrm>
          <a:prstGeom prst="rect">
            <a:avLst/>
          </a:prstGeom>
          <a:noFill/>
        </p:spPr>
      </p:pic>
      <p:sp>
        <p:nvSpPr>
          <p:cNvPr id="3" name="Прямоугольник 2"/>
          <p:cNvSpPr/>
          <p:nvPr/>
        </p:nvSpPr>
        <p:spPr>
          <a:xfrm>
            <a:off x="2214554" y="714348"/>
            <a:ext cx="3788732" cy="1384995"/>
          </a:xfrm>
          <a:prstGeom prst="rect">
            <a:avLst/>
          </a:prstGeom>
        </p:spPr>
        <p:txBody>
          <a:bodyPr wrap="square">
            <a:spAutoFit/>
          </a:bodyPr>
          <a:lstStyle/>
          <a:p>
            <a:pPr lvl="0" algn="ctr" fontAlgn="base">
              <a:spcBef>
                <a:spcPct val="0"/>
              </a:spcBef>
              <a:spcAft>
                <a:spcPct val="0"/>
              </a:spcAft>
            </a:pPr>
            <a:r>
              <a:rPr lang="ru-RU" sz="2800" b="1" dirty="0" smtClean="0">
                <a:solidFill>
                  <a:srgbClr val="0033CC"/>
                </a:solidFill>
                <a:latin typeface="Cambria Math" pitchFamily="18" charset="0"/>
                <a:ea typeface="Cambria Math" pitchFamily="18" charset="0"/>
                <a:cs typeface="Arial" pitchFamily="34" charset="0"/>
              </a:rPr>
              <a:t>Без игр прожить ребенку никак, никак нельзя.</a:t>
            </a:r>
          </a:p>
        </p:txBody>
      </p:sp>
      <p:sp>
        <p:nvSpPr>
          <p:cNvPr id="4" name="Прямоугольник 3"/>
          <p:cNvSpPr/>
          <p:nvPr/>
        </p:nvSpPr>
        <p:spPr>
          <a:xfrm>
            <a:off x="785794" y="2071670"/>
            <a:ext cx="5451518" cy="6755696"/>
          </a:xfrm>
          <a:prstGeom prst="rect">
            <a:avLst/>
          </a:prstGeom>
        </p:spPr>
        <p:txBody>
          <a:bodyPr wrap="square">
            <a:spAutoFit/>
          </a:bodyPr>
          <a:lstStyle/>
          <a:p>
            <a:pPr algn="just"/>
            <a:r>
              <a:rPr lang="ru-RU" b="1" dirty="0" smtClean="0">
                <a:solidFill>
                  <a:srgbClr val="002060"/>
                </a:solidFill>
                <a:latin typeface="+mj-lt"/>
                <a:ea typeface="Cambria Math" pitchFamily="18" charset="0"/>
              </a:rPr>
              <a:t>Ведущим видом деятельности в дошкольном возрасте является игра. Самое любимое занятие у детей – это игра, где бы они не были, в гостях, дома, на улице, в детском саду. </a:t>
            </a:r>
          </a:p>
          <a:p>
            <a:pPr algn="just"/>
            <a:r>
              <a:rPr lang="ru-RU" b="1" dirty="0" smtClean="0">
                <a:solidFill>
                  <a:srgbClr val="002060"/>
                </a:solidFill>
                <a:latin typeface="+mj-lt"/>
                <a:ea typeface="Cambria Math" pitchFamily="18" charset="0"/>
              </a:rPr>
              <a:t>Любое увлекательное занятие обозначается для них словом </a:t>
            </a:r>
            <a:r>
              <a:rPr lang="ru-RU" b="1" i="1" dirty="0" smtClean="0">
                <a:solidFill>
                  <a:srgbClr val="002060"/>
                </a:solidFill>
                <a:latin typeface="+mj-lt"/>
                <a:ea typeface="Cambria Math" pitchFamily="18" charset="0"/>
              </a:rPr>
              <a:t>«игра»</a:t>
            </a:r>
            <a:r>
              <a:rPr lang="ru-RU" b="1" dirty="0" smtClean="0">
                <a:solidFill>
                  <a:srgbClr val="002060"/>
                </a:solidFill>
                <a:latin typeface="+mj-lt"/>
                <a:ea typeface="Cambria Math" pitchFamily="18" charset="0"/>
              </a:rPr>
              <a:t>. Детство у детей будет счастливым тогда, когда главное место в их жизни занимает игра. В детском возрасте у ребенка есть потребность в игре и ее нужно удовлетворять, потому что, играя, ребенок развивается, учится, познает мир. Дошкольный возраст самый благоприятный период для сенсорного воспитания, которое обеспечивает полноценное восприятие окружающего мира. Все это способствует умственному, физическому, эстетическому развитию детей. Лучший способ закреплять и развивать сенсорные навыки у ребенка - превращать любые занятия и обязанности в игру. Главное в этом возрасте- обогащение чувственного опыта, необходимого для полноценного восприятия окружающего мира, и в первую очередь – пополнение представлений о свойствах предметов: их цвете, форме, величине, положении в пространстве.</a:t>
            </a:r>
          </a:p>
          <a:p>
            <a:pPr algn="just"/>
            <a:endParaRPr lang="ru-RU" sz="1900" b="1" dirty="0" smtClean="0">
              <a:solidFill>
                <a:srgbClr val="C00000"/>
              </a:solidFill>
              <a:latin typeface="+mj-lt"/>
              <a:ea typeface="Cambria Math" pitchFamily="18" charset="0"/>
            </a:endParaRPr>
          </a:p>
        </p:txBody>
      </p:sp>
      <p:pic>
        <p:nvPicPr>
          <p:cNvPr id="1026" name="Picture 2" descr="C:\Users\Admin\Desktop\Эмблема-2021.jpg"/>
          <p:cNvPicPr>
            <a:picLocks noChangeAspect="1" noChangeArrowheads="1"/>
          </p:cNvPicPr>
          <p:nvPr/>
        </p:nvPicPr>
        <p:blipFill>
          <a:blip r:embed="rId3" cstate="print"/>
          <a:srcRect/>
          <a:stretch>
            <a:fillRect/>
          </a:stretch>
        </p:blipFill>
        <p:spPr bwMode="auto">
          <a:xfrm>
            <a:off x="857232" y="714348"/>
            <a:ext cx="1389840" cy="142875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работа\шаблон\shablon.pn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pic>
        <p:nvPicPr>
          <p:cNvPr id="5" name="Рисунок 4" descr="jMDaOIAYsRQ.jpg"/>
          <p:cNvPicPr>
            <a:picLocks noChangeAspect="1"/>
          </p:cNvPicPr>
          <p:nvPr/>
        </p:nvPicPr>
        <p:blipFill>
          <a:blip r:embed="rId3" cstate="print"/>
          <a:srcRect l="3801" t="21650" b="24013"/>
          <a:stretch>
            <a:fillRect/>
          </a:stretch>
        </p:blipFill>
        <p:spPr>
          <a:xfrm>
            <a:off x="836712" y="1691680"/>
            <a:ext cx="5328592" cy="4013032"/>
          </a:xfrm>
          <a:prstGeom prst="rect">
            <a:avLst/>
          </a:prstGeom>
          <a:ln>
            <a:noFill/>
          </a:ln>
          <a:effectLst>
            <a:softEdge rad="112500"/>
          </a:effectLst>
        </p:spPr>
      </p:pic>
      <p:sp>
        <p:nvSpPr>
          <p:cNvPr id="6" name="Прямоугольник 5"/>
          <p:cNvSpPr/>
          <p:nvPr/>
        </p:nvSpPr>
        <p:spPr>
          <a:xfrm>
            <a:off x="980728" y="827584"/>
            <a:ext cx="4896544" cy="523220"/>
          </a:xfrm>
          <a:prstGeom prst="rect">
            <a:avLst/>
          </a:prstGeom>
        </p:spPr>
        <p:txBody>
          <a:bodyPr wrap="square">
            <a:spAutoFit/>
          </a:bodyPr>
          <a:lstStyle/>
          <a:p>
            <a:pPr algn="ctr"/>
            <a:r>
              <a:rPr lang="ru-RU" sz="2800" b="1" dirty="0" smtClean="0">
                <a:solidFill>
                  <a:srgbClr val="0033CC"/>
                </a:solidFill>
                <a:latin typeface="Cambria Math" pitchFamily="18" charset="0"/>
                <a:ea typeface="Cambria Math" pitchFamily="18" charset="0"/>
                <a:cs typeface="Arial" pitchFamily="34" charset="0"/>
              </a:rPr>
              <a:t>«Собери пирамидку»</a:t>
            </a:r>
            <a:endParaRPr lang="ru-RU" sz="2800" dirty="0"/>
          </a:p>
        </p:txBody>
      </p:sp>
      <p:sp>
        <p:nvSpPr>
          <p:cNvPr id="7" name="Прямоугольник 6"/>
          <p:cNvSpPr/>
          <p:nvPr/>
        </p:nvSpPr>
        <p:spPr>
          <a:xfrm>
            <a:off x="1412776" y="5724128"/>
            <a:ext cx="4176464" cy="2154436"/>
          </a:xfrm>
          <a:prstGeom prst="rect">
            <a:avLst/>
          </a:prstGeom>
        </p:spPr>
        <p:txBody>
          <a:bodyPr wrap="square">
            <a:spAutoFit/>
          </a:bodyPr>
          <a:lstStyle/>
          <a:p>
            <a:pPr algn="ctr" fontAlgn="base"/>
            <a:r>
              <a:rPr lang="ru-RU" sz="2000" b="1" dirty="0" smtClean="0">
                <a:solidFill>
                  <a:srgbClr val="C00000"/>
                </a:solidFill>
              </a:rPr>
              <a:t/>
            </a:r>
            <a:br>
              <a:rPr lang="ru-RU" sz="2000" b="1" dirty="0" smtClean="0">
                <a:solidFill>
                  <a:srgbClr val="C00000"/>
                </a:solidFill>
              </a:rPr>
            </a:br>
            <a:r>
              <a:rPr lang="ru-RU" sz="2400" b="1" dirty="0" smtClean="0">
                <a:solidFill>
                  <a:srgbClr val="002060"/>
                </a:solidFill>
              </a:rPr>
              <a:t>Пирамидку собирает</a:t>
            </a:r>
            <a:br>
              <a:rPr lang="ru-RU" sz="2400" b="1" dirty="0" smtClean="0">
                <a:solidFill>
                  <a:srgbClr val="002060"/>
                </a:solidFill>
              </a:rPr>
            </a:br>
            <a:r>
              <a:rPr lang="ru-RU" sz="2400" b="1" dirty="0" err="1" smtClean="0">
                <a:solidFill>
                  <a:srgbClr val="002060"/>
                </a:solidFill>
              </a:rPr>
              <a:t>Николаша</a:t>
            </a:r>
            <a:r>
              <a:rPr lang="ru-RU" sz="2400" b="1" dirty="0" smtClean="0">
                <a:solidFill>
                  <a:srgbClr val="002060"/>
                </a:solidFill>
              </a:rPr>
              <a:t>, младший брат.</a:t>
            </a:r>
            <a:br>
              <a:rPr lang="ru-RU" sz="2400" b="1" dirty="0" smtClean="0">
                <a:solidFill>
                  <a:srgbClr val="002060"/>
                </a:solidFill>
              </a:rPr>
            </a:br>
            <a:r>
              <a:rPr lang="ru-RU" sz="2400" b="1" dirty="0" smtClean="0">
                <a:solidFill>
                  <a:srgbClr val="002060"/>
                </a:solidFill>
              </a:rPr>
              <a:t>По колечку одевает.</a:t>
            </a:r>
            <a:br>
              <a:rPr lang="ru-RU" sz="2400" b="1" dirty="0" smtClean="0">
                <a:solidFill>
                  <a:srgbClr val="002060"/>
                </a:solidFill>
              </a:rPr>
            </a:br>
            <a:r>
              <a:rPr lang="ru-RU" sz="2400" b="1" dirty="0" smtClean="0">
                <a:solidFill>
                  <a:srgbClr val="002060"/>
                </a:solidFill>
              </a:rPr>
              <a:t>Получилось! Очень рад.</a:t>
            </a:r>
          </a:p>
          <a:p>
            <a:pPr algn="ctr" fontAlgn="base"/>
            <a:r>
              <a:rPr lang="ru-RU" b="1" i="1" dirty="0" smtClean="0">
                <a:solidFill>
                  <a:srgbClr val="002060"/>
                </a:solidFill>
              </a:rPr>
              <a:t> И. Даль</a:t>
            </a:r>
            <a:endParaRPr lang="ru-RU" b="1" dirty="0" smtClean="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работа\шаблон\shablon.pn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pic>
        <p:nvPicPr>
          <p:cNvPr id="3" name="Рисунок 2" descr="DamcKoj4Wfs.jpg"/>
          <p:cNvPicPr>
            <a:picLocks noChangeAspect="1"/>
          </p:cNvPicPr>
          <p:nvPr/>
        </p:nvPicPr>
        <p:blipFill>
          <a:blip r:embed="rId3" cstate="print"/>
          <a:srcRect t="10626" b="14563"/>
          <a:stretch>
            <a:fillRect/>
          </a:stretch>
        </p:blipFill>
        <p:spPr>
          <a:xfrm>
            <a:off x="1268760" y="1331640"/>
            <a:ext cx="4475747" cy="4464496"/>
          </a:xfrm>
          <a:prstGeom prst="rect">
            <a:avLst/>
          </a:prstGeom>
          <a:ln>
            <a:noFill/>
          </a:ln>
          <a:effectLst>
            <a:softEdge rad="112500"/>
          </a:effectLst>
        </p:spPr>
      </p:pic>
      <p:sp>
        <p:nvSpPr>
          <p:cNvPr id="4" name="Прямоугольник 3"/>
          <p:cNvSpPr/>
          <p:nvPr/>
        </p:nvSpPr>
        <p:spPr>
          <a:xfrm>
            <a:off x="836712" y="755576"/>
            <a:ext cx="5301708" cy="523220"/>
          </a:xfrm>
          <a:prstGeom prst="rect">
            <a:avLst/>
          </a:prstGeom>
        </p:spPr>
        <p:txBody>
          <a:bodyPr wrap="none">
            <a:spAutoFit/>
          </a:bodyPr>
          <a:lstStyle/>
          <a:p>
            <a:pPr algn="ctr"/>
            <a:r>
              <a:rPr lang="ru-RU" sz="2800" b="1" dirty="0" smtClean="0">
                <a:solidFill>
                  <a:srgbClr val="0033CC"/>
                </a:solidFill>
                <a:latin typeface="Cambria Math" pitchFamily="18" charset="0"/>
                <a:ea typeface="Cambria Math" pitchFamily="18" charset="0"/>
                <a:cs typeface="Arial" pitchFamily="34" charset="0"/>
              </a:rPr>
              <a:t>«Разложи фрукты по баночкам»</a:t>
            </a:r>
            <a:endParaRPr lang="ru-RU" sz="2800" dirty="0"/>
          </a:p>
        </p:txBody>
      </p:sp>
      <p:sp>
        <p:nvSpPr>
          <p:cNvPr id="5" name="Прямоугольник 4"/>
          <p:cNvSpPr/>
          <p:nvPr/>
        </p:nvSpPr>
        <p:spPr>
          <a:xfrm>
            <a:off x="980728" y="5796136"/>
            <a:ext cx="5112568" cy="2677656"/>
          </a:xfrm>
          <a:prstGeom prst="rect">
            <a:avLst/>
          </a:prstGeom>
        </p:spPr>
        <p:txBody>
          <a:bodyPr wrap="square">
            <a:spAutoFit/>
          </a:bodyPr>
          <a:lstStyle/>
          <a:p>
            <a:pPr algn="ctr" fontAlgn="base"/>
            <a:r>
              <a:rPr lang="ru-RU" sz="2400" b="1" dirty="0" smtClean="0">
                <a:solidFill>
                  <a:srgbClr val="002060"/>
                </a:solidFill>
              </a:rPr>
              <a:t>В банку яблоки набились,</a:t>
            </a:r>
            <a:br>
              <a:rPr lang="ru-RU" sz="2400" b="1" dirty="0" smtClean="0">
                <a:solidFill>
                  <a:srgbClr val="002060"/>
                </a:solidFill>
              </a:rPr>
            </a:br>
            <a:r>
              <a:rPr lang="ru-RU" sz="2400" b="1" dirty="0" smtClean="0">
                <a:solidFill>
                  <a:srgbClr val="002060"/>
                </a:solidFill>
              </a:rPr>
              <a:t>Все удобно разместились.</a:t>
            </a:r>
            <a:br>
              <a:rPr lang="ru-RU" sz="2400" b="1" dirty="0" smtClean="0">
                <a:solidFill>
                  <a:srgbClr val="002060"/>
                </a:solidFill>
              </a:rPr>
            </a:br>
            <a:r>
              <a:rPr lang="ru-RU" sz="2400" b="1" dirty="0" smtClean="0">
                <a:solidFill>
                  <a:srgbClr val="002060"/>
                </a:solidFill>
              </a:rPr>
              <a:t>Их залили кипятком</a:t>
            </a:r>
            <a:br>
              <a:rPr lang="ru-RU" sz="2400" b="1" dirty="0" smtClean="0">
                <a:solidFill>
                  <a:srgbClr val="002060"/>
                </a:solidFill>
              </a:rPr>
            </a:br>
            <a:r>
              <a:rPr lang="ru-RU" sz="2400" b="1" dirty="0" smtClean="0">
                <a:solidFill>
                  <a:srgbClr val="002060"/>
                </a:solidFill>
              </a:rPr>
              <a:t>С растворённым сахарком.</a:t>
            </a:r>
            <a:br>
              <a:rPr lang="ru-RU" sz="2400" b="1" dirty="0" smtClean="0">
                <a:solidFill>
                  <a:srgbClr val="002060"/>
                </a:solidFill>
              </a:rPr>
            </a:br>
            <a:r>
              <a:rPr lang="ru-RU" sz="2400" b="1" dirty="0" smtClean="0">
                <a:solidFill>
                  <a:srgbClr val="002060"/>
                </a:solidFill>
              </a:rPr>
              <a:t>После этого компот</a:t>
            </a:r>
            <a:br>
              <a:rPr lang="ru-RU" sz="2400" b="1" dirty="0" smtClean="0">
                <a:solidFill>
                  <a:srgbClr val="002060"/>
                </a:solidFill>
              </a:rPr>
            </a:br>
            <a:r>
              <a:rPr lang="ru-RU" sz="2400" b="1" dirty="0" smtClean="0">
                <a:solidFill>
                  <a:srgbClr val="002060"/>
                </a:solidFill>
              </a:rPr>
              <a:t>Аппетитно смотрит в рот!</a:t>
            </a:r>
          </a:p>
          <a:p>
            <a:pPr algn="ctr" fontAlgn="base"/>
            <a:r>
              <a:rPr lang="ru-RU" b="1" i="1" dirty="0" smtClean="0">
                <a:solidFill>
                  <a:srgbClr val="002060"/>
                </a:solidFill>
              </a:rPr>
              <a:t>Бехтерев А.</a:t>
            </a:r>
            <a:endParaRPr lang="ru-RU" b="1"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работа\шаблон\shablon.pn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pic>
        <p:nvPicPr>
          <p:cNvPr id="3" name="Рисунок 2" descr="ibCQH2XxKxc.jpg"/>
          <p:cNvPicPr>
            <a:picLocks noChangeAspect="1"/>
          </p:cNvPicPr>
          <p:nvPr/>
        </p:nvPicPr>
        <p:blipFill>
          <a:blip r:embed="rId3" cstate="print"/>
          <a:srcRect l="1416" t="6372" r="-1955" b="6542"/>
          <a:stretch>
            <a:fillRect/>
          </a:stretch>
        </p:blipFill>
        <p:spPr>
          <a:xfrm>
            <a:off x="1412776" y="1187624"/>
            <a:ext cx="4104456" cy="4740358"/>
          </a:xfrm>
          <a:prstGeom prst="rect">
            <a:avLst/>
          </a:prstGeom>
          <a:ln>
            <a:noFill/>
          </a:ln>
          <a:effectLst>
            <a:softEdge rad="112500"/>
          </a:effectLst>
        </p:spPr>
      </p:pic>
      <p:sp>
        <p:nvSpPr>
          <p:cNvPr id="4" name="Прямоугольник 3"/>
          <p:cNvSpPr/>
          <p:nvPr/>
        </p:nvSpPr>
        <p:spPr>
          <a:xfrm>
            <a:off x="1340768" y="683568"/>
            <a:ext cx="4176464" cy="523220"/>
          </a:xfrm>
          <a:prstGeom prst="rect">
            <a:avLst/>
          </a:prstGeom>
        </p:spPr>
        <p:txBody>
          <a:bodyPr wrap="square">
            <a:spAutoFit/>
          </a:bodyPr>
          <a:lstStyle/>
          <a:p>
            <a:pPr algn="ctr"/>
            <a:r>
              <a:rPr lang="ru-RU" sz="2800" b="1" dirty="0" smtClean="0">
                <a:solidFill>
                  <a:srgbClr val="0033CC"/>
                </a:solidFill>
                <a:latin typeface="Cambria Math" pitchFamily="18" charset="0"/>
                <a:ea typeface="Cambria Math" pitchFamily="18" charset="0"/>
                <a:cs typeface="Arial" pitchFamily="34" charset="0"/>
              </a:rPr>
              <a:t>«Волшебное дерево»</a:t>
            </a:r>
            <a:endParaRPr lang="ru-RU" sz="2800" dirty="0"/>
          </a:p>
        </p:txBody>
      </p:sp>
      <p:sp>
        <p:nvSpPr>
          <p:cNvPr id="5" name="Прямоугольник 4"/>
          <p:cNvSpPr/>
          <p:nvPr/>
        </p:nvSpPr>
        <p:spPr>
          <a:xfrm>
            <a:off x="332656" y="5940152"/>
            <a:ext cx="6525344" cy="2677656"/>
          </a:xfrm>
          <a:prstGeom prst="rect">
            <a:avLst/>
          </a:prstGeom>
        </p:spPr>
        <p:txBody>
          <a:bodyPr wrap="square">
            <a:spAutoFit/>
          </a:bodyPr>
          <a:lstStyle/>
          <a:p>
            <a:pPr algn="ctr" fontAlgn="base"/>
            <a:r>
              <a:rPr lang="ru-RU" sz="2400" b="1" dirty="0" smtClean="0">
                <a:solidFill>
                  <a:srgbClr val="002060"/>
                </a:solidFill>
              </a:rPr>
              <a:t>А у наших у ворот, Чудо-дерево растёт.</a:t>
            </a:r>
          </a:p>
          <a:p>
            <a:pPr algn="ctr" fontAlgn="base"/>
            <a:r>
              <a:rPr lang="ru-RU" sz="2400" b="1" dirty="0" smtClean="0">
                <a:solidFill>
                  <a:srgbClr val="002060"/>
                </a:solidFill>
              </a:rPr>
              <a:t>Чудо, чудо, чудо, чудо - Расчудесное!</a:t>
            </a:r>
          </a:p>
          <a:p>
            <a:pPr algn="ctr" fontAlgn="base"/>
            <a:r>
              <a:rPr lang="ru-RU" sz="2400" b="1" dirty="0" smtClean="0">
                <a:solidFill>
                  <a:srgbClr val="002060"/>
                </a:solidFill>
              </a:rPr>
              <a:t>Яблоки, арбузы на нём.</a:t>
            </a:r>
            <a:br>
              <a:rPr lang="ru-RU" sz="2400" b="1" dirty="0" smtClean="0">
                <a:solidFill>
                  <a:srgbClr val="002060"/>
                </a:solidFill>
              </a:rPr>
            </a:br>
            <a:r>
              <a:rPr lang="ru-RU" sz="2400" b="1" dirty="0" smtClean="0">
                <a:solidFill>
                  <a:srgbClr val="002060"/>
                </a:solidFill>
              </a:rPr>
              <a:t> Апельсины, мандарины на нём.</a:t>
            </a:r>
          </a:p>
          <a:p>
            <a:pPr algn="ctr" fontAlgn="base"/>
            <a:r>
              <a:rPr lang="ru-RU" sz="2400" b="1" dirty="0" smtClean="0">
                <a:solidFill>
                  <a:srgbClr val="002060"/>
                </a:solidFill>
              </a:rPr>
              <a:t>Вот какое дерево,</a:t>
            </a:r>
          </a:p>
          <a:p>
            <a:pPr algn="ctr" fontAlgn="base"/>
            <a:r>
              <a:rPr lang="ru-RU" sz="2400" b="1" dirty="0" smtClean="0">
                <a:solidFill>
                  <a:srgbClr val="002060"/>
                </a:solidFill>
              </a:rPr>
              <a:t> Чудо </a:t>
            </a:r>
            <a:r>
              <a:rPr lang="ru-RU" sz="2400" b="1" dirty="0" err="1" smtClean="0">
                <a:solidFill>
                  <a:srgbClr val="002060"/>
                </a:solidFill>
              </a:rPr>
              <a:t>чудо</a:t>
            </a:r>
            <a:r>
              <a:rPr lang="ru-RU" sz="2400" b="1" dirty="0" smtClean="0">
                <a:solidFill>
                  <a:srgbClr val="002060"/>
                </a:solidFill>
              </a:rPr>
              <a:t>, </a:t>
            </a:r>
            <a:r>
              <a:rPr lang="ru-RU" sz="2400" b="1" dirty="0" err="1" smtClean="0">
                <a:solidFill>
                  <a:srgbClr val="002060"/>
                </a:solidFill>
              </a:rPr>
              <a:t>чудо</a:t>
            </a:r>
            <a:r>
              <a:rPr lang="ru-RU" sz="2400" b="1" dirty="0" smtClean="0">
                <a:solidFill>
                  <a:srgbClr val="002060"/>
                </a:solidFill>
              </a:rPr>
              <a:t>, </a:t>
            </a:r>
            <a:r>
              <a:rPr lang="ru-RU" sz="2400" b="1" dirty="0" err="1" smtClean="0">
                <a:solidFill>
                  <a:srgbClr val="002060"/>
                </a:solidFill>
              </a:rPr>
              <a:t>чудо</a:t>
            </a:r>
            <a:r>
              <a:rPr lang="ru-RU" sz="2400" b="1" dirty="0" smtClean="0">
                <a:solidFill>
                  <a:srgbClr val="002060"/>
                </a:solidFill>
              </a:rPr>
              <a:t> -  Расчудесное!</a:t>
            </a:r>
            <a:r>
              <a:rPr lang="ru-RU" sz="2400" b="1" dirty="0" smtClean="0">
                <a:solidFill>
                  <a:srgbClr val="C00000"/>
                </a:solidFill>
              </a:rPr>
              <a:t/>
            </a:r>
            <a:br>
              <a:rPr lang="ru-RU" sz="2400" b="1" dirty="0" smtClean="0">
                <a:solidFill>
                  <a:srgbClr val="C00000"/>
                </a:solidFill>
              </a:rPr>
            </a:br>
            <a:endParaRPr lang="ru-RU" sz="2400" b="1"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работа\шаблон\shablon.pn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pic>
        <p:nvPicPr>
          <p:cNvPr id="3" name="Рисунок 2" descr="Q4GLMSEspYc.jpg"/>
          <p:cNvPicPr>
            <a:picLocks noChangeAspect="1"/>
          </p:cNvPicPr>
          <p:nvPr/>
        </p:nvPicPr>
        <p:blipFill>
          <a:blip r:embed="rId3" cstate="print"/>
          <a:srcRect l="4851" t="5113" b="21650"/>
          <a:stretch>
            <a:fillRect/>
          </a:stretch>
        </p:blipFill>
        <p:spPr>
          <a:xfrm>
            <a:off x="1196752" y="1187624"/>
            <a:ext cx="4608512" cy="4729563"/>
          </a:xfrm>
          <a:prstGeom prst="rect">
            <a:avLst/>
          </a:prstGeom>
          <a:ln>
            <a:noFill/>
          </a:ln>
          <a:effectLst>
            <a:softEdge rad="112500"/>
          </a:effectLst>
        </p:spPr>
      </p:pic>
      <p:sp>
        <p:nvSpPr>
          <p:cNvPr id="4" name="Прямоугольник 3"/>
          <p:cNvSpPr/>
          <p:nvPr/>
        </p:nvSpPr>
        <p:spPr>
          <a:xfrm>
            <a:off x="0" y="611560"/>
            <a:ext cx="6858000" cy="523220"/>
          </a:xfrm>
          <a:prstGeom prst="rect">
            <a:avLst/>
          </a:prstGeom>
        </p:spPr>
        <p:txBody>
          <a:bodyPr wrap="square">
            <a:spAutoFit/>
          </a:bodyPr>
          <a:lstStyle/>
          <a:p>
            <a:pPr algn="ctr"/>
            <a:r>
              <a:rPr lang="ru-RU" sz="2800" b="1" dirty="0" smtClean="0">
                <a:solidFill>
                  <a:srgbClr val="0033CC"/>
                </a:solidFill>
                <a:latin typeface="Cambria Math" pitchFamily="18" charset="0"/>
                <a:ea typeface="Cambria Math" pitchFamily="18" charset="0"/>
                <a:cs typeface="Arial" pitchFamily="34" charset="0"/>
              </a:rPr>
              <a:t>«Цветные геометрические фигуры»</a:t>
            </a:r>
            <a:endParaRPr lang="ru-RU" sz="2800" dirty="0"/>
          </a:p>
        </p:txBody>
      </p:sp>
      <p:sp>
        <p:nvSpPr>
          <p:cNvPr id="5" name="Прямоугольник 4"/>
          <p:cNvSpPr/>
          <p:nvPr/>
        </p:nvSpPr>
        <p:spPr>
          <a:xfrm>
            <a:off x="980728" y="6084168"/>
            <a:ext cx="5112568" cy="3416320"/>
          </a:xfrm>
          <a:prstGeom prst="rect">
            <a:avLst/>
          </a:prstGeom>
        </p:spPr>
        <p:txBody>
          <a:bodyPr wrap="square">
            <a:spAutoFit/>
          </a:bodyPr>
          <a:lstStyle/>
          <a:p>
            <a:pPr algn="ctr"/>
            <a:r>
              <a:rPr lang="ru-RU" sz="2400" b="1" dirty="0" smtClean="0">
                <a:solidFill>
                  <a:srgbClr val="002060"/>
                </a:solidFill>
              </a:rPr>
              <a:t>Весь мир устроен из фигур,</a:t>
            </a:r>
            <a:br>
              <a:rPr lang="ru-RU" sz="2400" b="1" dirty="0" smtClean="0">
                <a:solidFill>
                  <a:srgbClr val="002060"/>
                </a:solidFill>
              </a:rPr>
            </a:br>
            <a:r>
              <a:rPr lang="ru-RU" sz="2400" b="1" dirty="0" smtClean="0">
                <a:solidFill>
                  <a:srgbClr val="002060"/>
                </a:solidFill>
              </a:rPr>
              <a:t>Лишь присмотритесь - я не лгу</a:t>
            </a:r>
            <a:br>
              <a:rPr lang="ru-RU" sz="2400" b="1" dirty="0" smtClean="0">
                <a:solidFill>
                  <a:srgbClr val="002060"/>
                </a:solidFill>
              </a:rPr>
            </a:br>
            <a:r>
              <a:rPr lang="ru-RU" sz="2400" b="1" dirty="0" smtClean="0">
                <a:solidFill>
                  <a:srgbClr val="002060"/>
                </a:solidFill>
              </a:rPr>
              <a:t>Дома, машины, люди, звери,</a:t>
            </a:r>
            <a:br>
              <a:rPr lang="ru-RU" sz="2400" b="1" dirty="0" smtClean="0">
                <a:solidFill>
                  <a:srgbClr val="002060"/>
                </a:solidFill>
              </a:rPr>
            </a:br>
            <a:r>
              <a:rPr lang="ru-RU" sz="2400" b="1" dirty="0" smtClean="0">
                <a:solidFill>
                  <a:srgbClr val="002060"/>
                </a:solidFill>
              </a:rPr>
              <a:t>Столы, картины, окна, двери,</a:t>
            </a:r>
            <a:br>
              <a:rPr lang="ru-RU" sz="2400" b="1" dirty="0" smtClean="0">
                <a:solidFill>
                  <a:srgbClr val="002060"/>
                </a:solidFill>
              </a:rPr>
            </a:br>
            <a:r>
              <a:rPr lang="ru-RU" sz="2400" b="1" dirty="0" smtClean="0">
                <a:solidFill>
                  <a:srgbClr val="002060"/>
                </a:solidFill>
              </a:rPr>
              <a:t>Пруды, каналы и поля</a:t>
            </a:r>
            <a:br>
              <a:rPr lang="ru-RU" sz="2400" b="1" dirty="0" smtClean="0">
                <a:solidFill>
                  <a:srgbClr val="002060"/>
                </a:solidFill>
              </a:rPr>
            </a:br>
            <a:r>
              <a:rPr lang="ru-RU" sz="2400" b="1" dirty="0" smtClean="0">
                <a:solidFill>
                  <a:srgbClr val="002060"/>
                </a:solidFill>
              </a:rPr>
              <a:t>И в целом вся наша Земля.</a:t>
            </a:r>
            <a:r>
              <a:rPr lang="ru-RU" sz="2400" b="1" dirty="0" smtClean="0">
                <a:solidFill>
                  <a:srgbClr val="C00000"/>
                </a:solidFill>
              </a:rPr>
              <a:t/>
            </a:r>
            <a:br>
              <a:rPr lang="ru-RU" sz="2400" b="1" dirty="0" smtClean="0">
                <a:solidFill>
                  <a:srgbClr val="C00000"/>
                </a:solidFill>
              </a:rPr>
            </a:br>
            <a:r>
              <a:rPr lang="ru-RU" sz="2400" b="1" dirty="0" smtClean="0">
                <a:solidFill>
                  <a:srgbClr val="C00000"/>
                </a:solidFill>
              </a:rPr>
              <a:t/>
            </a:r>
            <a:br>
              <a:rPr lang="ru-RU" sz="2400" b="1" dirty="0" smtClean="0">
                <a:solidFill>
                  <a:srgbClr val="C00000"/>
                </a:solidFill>
              </a:rPr>
            </a:br>
            <a:r>
              <a:rPr lang="ru-RU" sz="2400" b="1" dirty="0" smtClean="0">
                <a:solidFill>
                  <a:srgbClr val="C00000"/>
                </a:solidFill>
              </a:rPr>
              <a:t/>
            </a:r>
            <a:br>
              <a:rPr lang="ru-RU" sz="2400" b="1" dirty="0" smtClean="0">
                <a:solidFill>
                  <a:srgbClr val="C00000"/>
                </a:solidFill>
              </a:rPr>
            </a:br>
            <a:endParaRPr lang="ru-RU" sz="2400" b="1"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работа\шаблон\shablon.pn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pic>
        <p:nvPicPr>
          <p:cNvPr id="3" name="Рисунок 2" descr="RlSlDKpJyxM.jpg"/>
          <p:cNvPicPr>
            <a:picLocks noChangeAspect="1"/>
          </p:cNvPicPr>
          <p:nvPr/>
        </p:nvPicPr>
        <p:blipFill>
          <a:blip r:embed="rId3" cstate="print"/>
          <a:srcRect t="9006" r="-3573" b="16691"/>
          <a:stretch>
            <a:fillRect/>
          </a:stretch>
        </p:blipFill>
        <p:spPr>
          <a:xfrm>
            <a:off x="1196752" y="1331640"/>
            <a:ext cx="4968552" cy="4752528"/>
          </a:xfrm>
          <a:prstGeom prst="rect">
            <a:avLst/>
          </a:prstGeom>
          <a:ln>
            <a:noFill/>
          </a:ln>
          <a:effectLst>
            <a:softEdge rad="112500"/>
          </a:effectLst>
        </p:spPr>
      </p:pic>
      <p:sp>
        <p:nvSpPr>
          <p:cNvPr id="4" name="Прямоугольник 3"/>
          <p:cNvSpPr/>
          <p:nvPr/>
        </p:nvSpPr>
        <p:spPr>
          <a:xfrm>
            <a:off x="2276872" y="755576"/>
            <a:ext cx="2537105" cy="523220"/>
          </a:xfrm>
          <a:prstGeom prst="rect">
            <a:avLst/>
          </a:prstGeom>
        </p:spPr>
        <p:txBody>
          <a:bodyPr wrap="none">
            <a:spAutoFit/>
          </a:bodyPr>
          <a:lstStyle/>
          <a:p>
            <a:r>
              <a:rPr lang="ru-RU" sz="2800" b="1" dirty="0" smtClean="0">
                <a:solidFill>
                  <a:srgbClr val="0033CC"/>
                </a:solidFill>
                <a:latin typeface="Cambria Math" pitchFamily="18" charset="0"/>
                <a:ea typeface="Cambria Math" pitchFamily="18" charset="0"/>
                <a:cs typeface="Arial" pitchFamily="34" charset="0"/>
              </a:rPr>
              <a:t>«Собери бусы»</a:t>
            </a:r>
            <a:endParaRPr lang="ru-RU" sz="2800" dirty="0"/>
          </a:p>
        </p:txBody>
      </p:sp>
      <p:sp>
        <p:nvSpPr>
          <p:cNvPr id="5" name="Прямоугольник 4"/>
          <p:cNvSpPr/>
          <p:nvPr/>
        </p:nvSpPr>
        <p:spPr>
          <a:xfrm>
            <a:off x="404664" y="6156176"/>
            <a:ext cx="6120680" cy="2215991"/>
          </a:xfrm>
          <a:prstGeom prst="rect">
            <a:avLst/>
          </a:prstGeom>
        </p:spPr>
        <p:txBody>
          <a:bodyPr wrap="square">
            <a:spAutoFit/>
          </a:bodyPr>
          <a:lstStyle/>
          <a:p>
            <a:pPr algn="ctr"/>
            <a:r>
              <a:rPr lang="ru-RU" sz="2300" b="1" dirty="0" smtClean="0">
                <a:solidFill>
                  <a:srgbClr val="002060"/>
                </a:solidFill>
              </a:rPr>
              <a:t>Бусинка за бусинкой, Не печалься, крошка.</a:t>
            </a:r>
            <a:br>
              <a:rPr lang="ru-RU" sz="2300" b="1" dirty="0" smtClean="0">
                <a:solidFill>
                  <a:srgbClr val="002060"/>
                </a:solidFill>
              </a:rPr>
            </a:br>
            <a:r>
              <a:rPr lang="ru-RU" sz="2300" b="1" dirty="0" smtClean="0">
                <a:solidFill>
                  <a:srgbClr val="002060"/>
                </a:solidFill>
              </a:rPr>
              <a:t>Будут тебе </a:t>
            </a:r>
            <a:r>
              <a:rPr lang="ru-RU" sz="2300" b="1" dirty="0" err="1" smtClean="0">
                <a:solidFill>
                  <a:srgbClr val="002060"/>
                </a:solidFill>
              </a:rPr>
              <a:t>бусики</a:t>
            </a:r>
            <a:r>
              <a:rPr lang="ru-RU" sz="2300" b="1" dirty="0" smtClean="0">
                <a:solidFill>
                  <a:srgbClr val="002060"/>
                </a:solidFill>
              </a:rPr>
              <a:t>, Обожди немножко.</a:t>
            </a:r>
            <a:br>
              <a:rPr lang="ru-RU" sz="2300" b="1" dirty="0" smtClean="0">
                <a:solidFill>
                  <a:srgbClr val="002060"/>
                </a:solidFill>
              </a:rPr>
            </a:br>
            <a:r>
              <a:rPr lang="ru-RU" sz="2300" b="1" dirty="0" smtClean="0">
                <a:solidFill>
                  <a:srgbClr val="002060"/>
                </a:solidFill>
              </a:rPr>
              <a:t>Беленькую с красненькой, </a:t>
            </a:r>
          </a:p>
          <a:p>
            <a:pPr algn="ctr"/>
            <a:r>
              <a:rPr lang="ru-RU" sz="2300" b="1" dirty="0" smtClean="0">
                <a:solidFill>
                  <a:srgbClr val="002060"/>
                </a:solidFill>
              </a:rPr>
              <a:t>Мы нанижем вместе.</a:t>
            </a:r>
            <a:br>
              <a:rPr lang="ru-RU" sz="2300" b="1" dirty="0" smtClean="0">
                <a:solidFill>
                  <a:srgbClr val="002060"/>
                </a:solidFill>
              </a:rPr>
            </a:br>
            <a:r>
              <a:rPr lang="ru-RU" sz="2300" b="1" dirty="0" smtClean="0">
                <a:solidFill>
                  <a:srgbClr val="002060"/>
                </a:solidFill>
              </a:rPr>
              <a:t>К утреннику - празднику</a:t>
            </a:r>
            <a:br>
              <a:rPr lang="ru-RU" sz="2300" b="1" dirty="0" smtClean="0">
                <a:solidFill>
                  <a:srgbClr val="002060"/>
                </a:solidFill>
              </a:rPr>
            </a:br>
            <a:r>
              <a:rPr lang="ru-RU" sz="2300" b="1" dirty="0" err="1" smtClean="0">
                <a:solidFill>
                  <a:srgbClr val="002060"/>
                </a:solidFill>
              </a:rPr>
              <a:t>Ульяночке</a:t>
            </a:r>
            <a:r>
              <a:rPr lang="ru-RU" sz="2300" b="1" dirty="0" smtClean="0">
                <a:solidFill>
                  <a:srgbClr val="002060"/>
                </a:solidFill>
              </a:rPr>
              <a:t> - принцессе.</a:t>
            </a:r>
            <a:endParaRPr lang="ru-RU" sz="2300" b="1" dirty="0">
              <a:solidFill>
                <a:srgbClr val="00206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120</Words>
  <Application>Microsoft Office PowerPoint</Application>
  <PresentationFormat>Экран (4:3)</PresentationFormat>
  <Paragraphs>20</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Слайд 1</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3</cp:revision>
  <dcterms:created xsi:type="dcterms:W3CDTF">2020-09-30T07:47:14Z</dcterms:created>
  <dcterms:modified xsi:type="dcterms:W3CDTF">2021-06-02T05:24:10Z</dcterms:modified>
</cp:coreProperties>
</file>