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4" r:id="rId2"/>
  </p:sldMasterIdLst>
  <p:sldIdLst>
    <p:sldId id="268" r:id="rId3"/>
    <p:sldId id="256" r:id="rId4"/>
    <p:sldId id="258" r:id="rId5"/>
    <p:sldId id="267" r:id="rId6"/>
    <p:sldId id="257" r:id="rId7"/>
    <p:sldId id="259" r:id="rId8"/>
    <p:sldId id="260" r:id="rId9"/>
    <p:sldId id="261" r:id="rId10"/>
    <p:sldId id="262" r:id="rId11"/>
    <p:sldId id="263" r:id="rId12"/>
    <p:sldId id="266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2607047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181374"/>
      </p:ext>
    </p:extLst>
  </p:cSld>
  <p:clrMapOvr>
    <a:masterClrMapping/>
  </p:clrMapOvr>
  <p:transition spd="slow" advTm="8455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B3331-6FEC-4AFB-8A63-79D8772CF3D2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5F0F-1ED3-4AB8-9075-D37D92109982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904919"/>
      </p:ext>
    </p:extLst>
  </p:cSld>
  <p:clrMapOvr>
    <a:masterClrMapping/>
  </p:clrMapOvr>
  <p:transition spd="slow" advTm="8455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FD879-EA66-40C7-B171-179E4EA66C5C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DDA49-CEED-4EAD-B4D6-1ABC8679EF76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6790741"/>
      </p:ext>
    </p:extLst>
  </p:cSld>
  <p:clrMapOvr>
    <a:masterClrMapping/>
  </p:clrMapOvr>
  <p:transition spd="slow" advTm="8455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0441-96A2-4FB4-8867-233D3CF2A761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78B3-C886-4891-9E1D-158CD1A0150D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5949003"/>
      </p:ext>
    </p:extLst>
  </p:cSld>
  <p:clrMapOvr>
    <a:masterClrMapping/>
  </p:clrMapOvr>
  <p:transition spd="slow" advTm="8455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15046-592A-478B-928E-A6DBD75D792A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3579-CDF4-4595-AFFB-4B5BA528B98F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869385"/>
      </p:ext>
    </p:extLst>
  </p:cSld>
  <p:clrMapOvr>
    <a:masterClrMapping/>
  </p:clrMapOvr>
  <p:transition spd="slow" advTm="8455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8208143" cy="49685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8493292"/>
      </p:ext>
    </p:extLst>
  </p:cSld>
  <p:clrMapOvr>
    <a:masterClrMapping/>
  </p:clrMapOvr>
  <p:transition spd="slow" advTm="8455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828E-F4A5-4107-ACE8-87029E392C6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FE18-2B01-40FF-A565-1A0D350D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67544" y="1771600"/>
            <a:ext cx="8207375" cy="48977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4056947"/>
      </p:ext>
    </p:extLst>
  </p:cSld>
  <p:clrMapOvr>
    <a:masterClrMapping/>
  </p:clrMapOvr>
  <p:transition spd="slow" advTm="8455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AF079-4C50-4037-9682-0495B4EC42DB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D5B9-B49D-40DA-AFAA-7F7F7D989ECD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7530026"/>
      </p:ext>
    </p:extLst>
  </p:cSld>
  <p:clrMapOvr>
    <a:masterClrMapping/>
  </p:clrMapOvr>
  <p:transition spd="slow" advTm="8455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899F1-5433-4C7D-9C27-43784639FE19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28024-812F-441B-A41D-8EFBA64FCB28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4955219"/>
      </p:ext>
    </p:extLst>
  </p:cSld>
  <p:clrMapOvr>
    <a:masterClrMapping/>
  </p:clrMapOvr>
  <p:transition spd="slow" advTm="8455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B2A1-C48E-4986-A500-94B8B23C829F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13F6-7CA9-4631-81C6-0B8628568F7A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71031"/>
      </p:ext>
    </p:extLst>
  </p:cSld>
  <p:clrMapOvr>
    <a:masterClrMapping/>
  </p:clrMapOvr>
  <p:transition spd="slow" advTm="8455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C331-F48E-4AEE-A787-6E6E70550D4A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C470D-2B0E-4983-85CE-E80EFE1FAF97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811722"/>
      </p:ext>
    </p:extLst>
  </p:cSld>
  <p:clrMapOvr>
    <a:masterClrMapping/>
  </p:clrMapOvr>
  <p:transition spd="slow" advTm="8455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EF02-831F-4D64-908B-6057DEC9EB46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6416-D1A3-45B7-BB23-21785B46FCD3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3161720"/>
      </p:ext>
    </p:extLst>
  </p:cSld>
  <p:clrMapOvr>
    <a:masterClrMapping/>
  </p:clrMapOvr>
  <p:transition spd="slow" advTm="8455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2BFF-2279-4842-AFEB-251CB0AF0213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85F6-44C1-4493-8EC9-58DE2C103DED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3642713"/>
      </p:ext>
    </p:extLst>
  </p:cSld>
  <p:clrMapOvr>
    <a:masterClrMapping/>
  </p:clrMapOvr>
  <p:transition spd="slow" advTm="8455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BF7735-CA79-45CF-A9AA-86443DBE06F3}" type="datetimeFigureOut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1743E4-C3FF-4533-A7E4-5327666F6DBC}" type="slidenum">
              <a:rPr lang="ru-RU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770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 advTm="8455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FBF7735-CA79-45CF-A9AA-86443DBE06F3}" type="datetimeFigureOut">
              <a:rPr lang="ru-RU" smtClean="0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01.10.2020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81743E4-C3FF-4533-A7E4-5327666F6DBC}" type="slidenum">
              <a:rPr lang="ru-RU" smtClean="0">
                <a:solidFill>
                  <a:srgbClr val="7030A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030A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836712"/>
            <a:ext cx="763284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«Использование игровых технологий в работе с детьми старшего дошкольного возраста»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 воспитатель МБДОУ « Детский сад № 27»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Буркова Е.А.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Клишина Л.А.</a:t>
            </a:r>
          </a:p>
        </p:txBody>
      </p:sp>
      <p:pic>
        <p:nvPicPr>
          <p:cNvPr id="3" name="Рисунок 2" descr="C:\Users\DS27\Downloads\эмблема 20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8720" y="2795953"/>
            <a:ext cx="1146559" cy="126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36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2516" y="332656"/>
            <a:ext cx="5328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Артикуляционная гимнастика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festival.1september.ru/articles/588811/img2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8316" y="1340767"/>
            <a:ext cx="1609725" cy="9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1138516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Вот так вкусно мы поели, 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Перепачкались вареньем.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Чтоб варенье с губ убрать,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Ротик нужно облизать.</a:t>
            </a: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8" name="Рисунок 7" descr="http://festival.1september.ru/articles/588811/img3.gif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2052" y="1218103"/>
            <a:ext cx="1701594" cy="12230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788024" y="1218102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Ну и лошадка!</a:t>
            </a:r>
            <a:b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Шерстка гладка,</a:t>
            </a:r>
            <a:b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Чисто умыта</a:t>
            </a:r>
            <a:b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головы до копыта.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0" name="Рисунок 9" descr="http://festival.1september.ru/articles/588811/img4.gif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8486" y="2763079"/>
            <a:ext cx="1478325" cy="10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16024" y="2534474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Грибочек, грибок,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Масляный бок,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Серебряная ножка,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Прыгай в лукошко!</a:t>
            </a: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12" name="Рисунок 11" descr="http://festival.1september.ru/articles/588811/img5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7796" y="2708150"/>
            <a:ext cx="108585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4869577" y="2811002"/>
            <a:ext cx="27965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качелях я качаюсь</a:t>
            </a:r>
            <a:b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все выше поднимаюсь,</a:t>
            </a:r>
            <a:b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потом – вниз.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6024" y="4149080"/>
            <a:ext cx="86976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Сказка о Веселом Язычке.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По утрам, когда часики показывают 10 часов, Язычок любит пить чай из своей чашечки (упражнение “Чашечка”). Но иногда чай бывает слишком горячим и приходится дуть на него, чтобы быстрее остыл (дутье на широкий язык, не раздувая щек). Обычно к чаю у Язычка есть лакомства. Это блинчики (упражнение “Блинчик”), варенье (упражнение “Вкусное варенье”, ириски (упражнение “Приклей конфетку”). Такое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чаепитие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очень нравится Язычку, и он всех приглашает в гости.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29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2990" y="188640"/>
            <a:ext cx="3578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Автоматизация звуков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65" y="698831"/>
            <a:ext cx="2645827" cy="316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2987824" y="728755"/>
            <a:ext cx="2884063" cy="3132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6108639" y="693605"/>
            <a:ext cx="2799101" cy="314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80405" y="3861049"/>
            <a:ext cx="3384376" cy="233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1561" y="3913695"/>
            <a:ext cx="3230687" cy="26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795536" y="3327325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«Заведи мотор»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3464781" y="5255517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«Поезд»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565895" y="6165847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«Составь предложение»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3506874" y="3661647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«Лабиринты»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752475" y="3586426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7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61468" y="260648"/>
            <a:ext cx="2174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Связная речь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336" y="282117"/>
            <a:ext cx="2666123" cy="329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Рисунок 25"/>
          <p:cNvPicPr>
            <a:picLocks noChangeAspect="1" noChangeArrowheads="1"/>
          </p:cNvPicPr>
          <p:nvPr/>
        </p:nvPicPr>
        <p:blipFill>
          <a:blip r:embed="rId3" cstate="email">
            <a:lum contrast="30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962721"/>
            <a:ext cx="2016641" cy="18667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761468" y="1191522"/>
            <a:ext cx="3047309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  <a:t>Леденцы купили Полину.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  <a:t>Пальмы лежали подо львом.</a:t>
            </a:r>
            <a:b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  <a:t>Лестница залезла на мальчиков.</a:t>
            </a:r>
            <a:b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  <a:t>Ленты заплели в косы Юлю.</a:t>
            </a:r>
            <a:b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  <a:t>Листья сидели на улитках.</a:t>
            </a:r>
            <a:b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  <a:t>В пелёнке лежит коляска.</a:t>
            </a:r>
            <a:b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  <a:t>Галя положила блюдце на сливы</a:t>
            </a:r>
            <a:r>
              <a:rPr lang="ru-RU" sz="1300" dirty="0">
                <a:solidFill>
                  <a:prstClr val="black"/>
                </a:solidFill>
                <a:latin typeface="Impact" pitchFamily="34" charset="0"/>
                <a:ea typeface="Times New Roman" pitchFamily="18" charset="0"/>
                <a:cs typeface="Impact" pitchFamily="34" charset="0"/>
              </a:rPr>
              <a:t>.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889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2583676"/>
            <a:ext cx="21605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4" cstate="print">
            <a:lum bright="6000" contrast="6000"/>
          </a:blip>
          <a:srcRect/>
          <a:stretch>
            <a:fillRect/>
          </a:stretch>
        </p:blipFill>
        <p:spPr bwMode="auto">
          <a:xfrm>
            <a:off x="3995936" y="3187719"/>
            <a:ext cx="5004048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image9"/>
          <p:cNvPicPr/>
          <p:nvPr/>
        </p:nvPicPr>
        <p:blipFill>
          <a:blip r:embed="rId5" cstate="email">
            <a:lum contrast="20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336" y="3773806"/>
            <a:ext cx="2571709" cy="277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638187" y="3327325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«Нелепицы»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6300192" y="6312572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«Заведи мотор»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1313196" y="6312572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«Придумай сказку»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6444625" y="4288621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«Расскажи-ка»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6497960" y="2686078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«Исправь ошибки»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4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2290" y="260648"/>
            <a:ext cx="6359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Развитие высших психических функций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email">
            <a:lum bright="6000" contrast="6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019140"/>
            <a:ext cx="3024195" cy="1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email">
            <a:lum bright="6000" contrast="6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3" y="787733"/>
            <a:ext cx="2768073" cy="185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 cstate="email">
            <a:lum bright="6000" contrast="6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1316" y="801634"/>
            <a:ext cx="25202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5" cstate="email">
            <a:lum bright="6000" contrast="6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311" y="2956127"/>
            <a:ext cx="4231729" cy="258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6" cstate="email">
            <a:lum bright="-6000" contrast="42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1701" y="2926202"/>
            <a:ext cx="2943945" cy="335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700311" y="2704079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«Лабиринты»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977407" y="5288439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«Кто лишний?»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5292080" y="6033418"/>
            <a:ext cx="3669516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«Что забыл нарисовать художник?»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5091939" y="2452031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«Найди отличия»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785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01845" y="260648"/>
            <a:ext cx="3540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Знакомство с буквами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55297"/>
          <a:stretch/>
        </p:blipFill>
        <p:spPr bwMode="auto">
          <a:xfrm>
            <a:off x="539552" y="1046348"/>
            <a:ext cx="278187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5195" r="60050"/>
          <a:stretch/>
        </p:blipFill>
        <p:spPr bwMode="auto">
          <a:xfrm>
            <a:off x="4860032" y="1046348"/>
            <a:ext cx="231289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494" y="2370731"/>
            <a:ext cx="46958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ttp://logoped.ru/images/popoos01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7450" y="2370731"/>
            <a:ext cx="3490953" cy="24131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1187624" y="3784353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«Найди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букву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816079" y="1683216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«Допиши букву»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576866" y="1866635"/>
            <a:ext cx="2803446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«Найди такую же букву»»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5427450" y="4869160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«Буквы спрятались»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 descr="http://detki5letki.ru/ZAN/REBUS/b6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348600"/>
            <a:ext cx="1366207" cy="20493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1930488" y="5373256"/>
            <a:ext cx="2448272" cy="504096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«Ребусы»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4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908720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2B2B2B"/>
                </a:solidFill>
                <a:latin typeface="Times New Roman"/>
                <a:ea typeface="Times New Roman"/>
              </a:rPr>
              <a:t>Использование </a:t>
            </a:r>
            <a:r>
              <a:rPr lang="ru-RU" sz="2800" dirty="0">
                <a:solidFill>
                  <a:srgbClr val="2B2B2B"/>
                </a:solidFill>
                <a:latin typeface="Times New Roman"/>
                <a:ea typeface="Times New Roman"/>
              </a:rPr>
              <a:t>вышеперечисленных методов и приёмов при проведении </a:t>
            </a:r>
            <a:r>
              <a:rPr lang="ru-RU" sz="2800" dirty="0" smtClean="0">
                <a:solidFill>
                  <a:srgbClr val="2B2B2B"/>
                </a:solidFill>
                <a:latin typeface="Times New Roman"/>
                <a:ea typeface="Times New Roman"/>
              </a:rPr>
              <a:t>игр и  </a:t>
            </a:r>
            <a:r>
              <a:rPr lang="ru-RU" sz="2800" dirty="0">
                <a:solidFill>
                  <a:srgbClr val="2B2B2B"/>
                </a:solidFill>
                <a:latin typeface="Times New Roman"/>
                <a:ea typeface="Times New Roman"/>
              </a:rPr>
              <a:t>создание наиболее разнообразной, интересной речевой среды способствуют решению задач по исправлению недостатков речи дошкольников более результативно и в более короткие сроки, активизируют психические процессы и формируют личность ребёнка в целом.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5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1268760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444444"/>
                </a:solidFill>
                <a:latin typeface="Times New Roman"/>
                <a:ea typeface="Times New Roman"/>
              </a:rPr>
              <a:t>Без игры нет, и не может быть полноценного умственного развития. Игра – это огромное светлое окно, через которое в духовный мир ребенка вливается живительный поток представлений, понятий. Игра – это искра, зажигающая огонек пытливости и любознательности.</a:t>
            </a:r>
            <a:br>
              <a:rPr lang="ru-RU" sz="2800" b="1" dirty="0">
                <a:solidFill>
                  <a:srgbClr val="444444"/>
                </a:solidFill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444444"/>
                </a:solidFill>
                <a:latin typeface="Times New Roman"/>
                <a:ea typeface="Times New Roman"/>
              </a:rPr>
              <a:t>        В.А. Сухомлинский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04664"/>
            <a:ext cx="856895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это основной вид деятельности ребенка вплоть до младшего школьного возраста.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484784"/>
            <a:ext cx="8568952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постоянно привлекательна для ребенка, позволяет ему осуществить свои стремления, в игре ребенок открывает в себе новые возможности!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2924944"/>
            <a:ext cx="8568952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отражение жизни. Здесь все «как будто», «понарошку», но в этой условной обстановке, которая создается воображением ребенка, много настоящего.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4365104"/>
            <a:ext cx="8568952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явление многогранное, ее можно рассматривать как особую форму существования всех без исключения сторон жизнедеятельности человека.</a:t>
            </a:r>
          </a:p>
        </p:txBody>
      </p:sp>
    </p:spTree>
    <p:extLst>
      <p:ext uri="{BB962C8B-B14F-4D97-AF65-F5344CB8AC3E}">
        <p14:creationId xmlns="" xmlns:p14="http://schemas.microsoft.com/office/powerpoint/2010/main" val="29170961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22433"/>
    </mc:Choice>
    <mc:Fallback>
      <p:transition advTm="224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Целью использования игровой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технологии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является повышение мотивации к занятиям, увеличение результативности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в речевом развитии 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развитие любознательности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, мышления.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94491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8455"/>
    </mc:Choice>
    <mc:Fallback>
      <p:transition advTm="845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628800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</a:t>
            </a: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занятиях </a:t>
            </a: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используются: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дидактические,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настольно-печатные</a:t>
            </a: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endParaRPr lang="ru-RU" sz="2800" dirty="0" smtClean="0">
              <a:solidFill>
                <a:srgbClr val="2B2B2B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словесные,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коррекционно-развивающие,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игры </a:t>
            </a: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движениями, </a:t>
            </a:r>
            <a:endParaRPr lang="ru-RU" sz="2800" dirty="0" smtClean="0">
              <a:solidFill>
                <a:srgbClr val="2B2B2B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сюжетные</a:t>
            </a: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ролевые игры</a:t>
            </a: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игры-драматизации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53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3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Игры, используемые на </a:t>
            </a:r>
            <a:r>
              <a:rPr lang="ru-RU" sz="3300" dirty="0" smtClean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3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занятиях, выполняют следующие функции:</a:t>
            </a:r>
            <a:endParaRPr lang="ru-RU" sz="33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обучающую</a:t>
            </a:r>
            <a:r>
              <a:rPr lang="ru-RU" sz="33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(помогают усвоить либо закрепить материал, предлагаемый на занятии, достичь поставленных дидактических задач);</a:t>
            </a:r>
            <a:endParaRPr lang="ru-RU" sz="33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диагностическую</a:t>
            </a:r>
            <a:r>
              <a:rPr lang="ru-RU" sz="33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(дают возможность логопеду диагностировать различные проявления ребёнка);</a:t>
            </a:r>
            <a:endParaRPr lang="ru-RU" sz="33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терапевтическую</a:t>
            </a:r>
            <a:r>
              <a:rPr lang="ru-RU" sz="33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(выступают как средство преодоления различных трудностей в обучении);</a:t>
            </a:r>
            <a:endParaRPr lang="ru-RU" sz="33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коррекционную</a:t>
            </a:r>
            <a:r>
              <a:rPr lang="ru-RU" sz="33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(вносят позитивные изменения, дополнения в структуру личностных показателей ребёнка);</a:t>
            </a:r>
            <a:endParaRPr lang="ru-RU" sz="33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развлекательную </a:t>
            </a:r>
            <a:r>
              <a:rPr lang="ru-RU" sz="33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(эмоционально окрашивают деятельность ребёнка, делают процесс познания увлекательным).</a:t>
            </a:r>
            <a:endParaRPr lang="ru-RU" sz="33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39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26876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 организации и проведении всех видов игр необходимо соблюдать следующие условия: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выразительность проведения игр;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необходимость включения педагога в игру;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оптимальное сочетание занимательности и обучения;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простота, доступность, ёмкость и наглядность;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индивидуальный подход к каждому ребёнку, предоставление возможности показать свои знания.</a:t>
            </a:r>
            <a:endParaRPr lang="ru-RU" sz="28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7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407" y="1124744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Игры и пособия, используемые </a:t>
            </a:r>
            <a:r>
              <a:rPr lang="ru-RU" sz="2800" dirty="0" smtClean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воспитателем, </a:t>
            </a: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должны: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регулировать психоэмоциональное состояние детей;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формировать положительную мотивацию к занятиям;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преодолевать барьер в общении;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создавать ситуацию успеха для каждого ребёнка;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2B2B2B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создавать эмоционально-благоприятную атмосферу, способствующую возникновению радостных эмоций, душевного благополучия.</a:t>
            </a:r>
            <a:endParaRPr lang="ru-RU" sz="28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49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059" y="908720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Реализация игровых приемов и ситуаций на занятиях проходит по таким основным направлениям: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дидактическая цель ставится перед детьми в форме игровой задачи;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учебная деятельность подчиняется правилам игры;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учебный материал используется в качестве ее средства;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учебную деятельность вводится элемент соревнования, который переводит дидактическую задачу в игровую;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успешное выполнение дидактического задания связывается с игровым результатом.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8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40">
      <a:dk1>
        <a:srgbClr val="7030A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596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1_Тема Office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DS27</cp:lastModifiedBy>
  <cp:revision>26</cp:revision>
  <dcterms:created xsi:type="dcterms:W3CDTF">2015-11-24T16:19:11Z</dcterms:created>
  <dcterms:modified xsi:type="dcterms:W3CDTF">2020-10-01T03:20:05Z</dcterms:modified>
</cp:coreProperties>
</file>