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34" r:id="rId2"/>
  </p:sldMasterIdLst>
  <p:sldIdLst>
    <p:sldId id="268" r:id="rId3"/>
    <p:sldId id="256" r:id="rId4"/>
    <p:sldId id="258" r:id="rId5"/>
    <p:sldId id="267" r:id="rId6"/>
    <p:sldId id="257" r:id="rId7"/>
    <p:sldId id="259" r:id="rId8"/>
    <p:sldId id="260" r:id="rId9"/>
    <p:sldId id="261" r:id="rId10"/>
    <p:sldId id="262" r:id="rId11"/>
    <p:sldId id="263" r:id="rId12"/>
    <p:sldId id="266" r:id="rId13"/>
    <p:sldId id="271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114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2048" y="2607047"/>
            <a:ext cx="7772400" cy="1470025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2181374"/>
      </p:ext>
    </p:extLst>
  </p:cSld>
  <p:clrMapOvr>
    <a:masterClrMapping/>
  </p:clrMapOvr>
  <p:transition spd="slow" advTm="8455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B3331-6FEC-4AFB-8A63-79D8772CF3D2}" type="datetimeFigureOut">
              <a:rPr lang="ru-RU">
                <a:solidFill>
                  <a:srgbClr val="7030A0">
                    <a:tint val="75000"/>
                  </a:srgbClr>
                </a:solidFill>
              </a:rPr>
              <a:pPr>
                <a:defRPr/>
              </a:pPr>
              <a:t>01.10.2020</a:t>
            </a:fld>
            <a:endParaRPr lang="ru-RU">
              <a:solidFill>
                <a:srgbClr val="7030A0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7030A0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E5F0F-1ED3-4AB8-9075-D37D92109982}" type="slidenum">
              <a:rPr lang="ru-RU">
                <a:solidFill>
                  <a:srgbClr val="7030A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7030A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71904919"/>
      </p:ext>
    </p:extLst>
  </p:cSld>
  <p:clrMapOvr>
    <a:masterClrMapping/>
  </p:clrMapOvr>
  <p:transition spd="slow" advTm="8455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FD879-EA66-40C7-B171-179E4EA66C5C}" type="datetimeFigureOut">
              <a:rPr lang="ru-RU">
                <a:solidFill>
                  <a:srgbClr val="7030A0">
                    <a:tint val="75000"/>
                  </a:srgbClr>
                </a:solidFill>
              </a:rPr>
              <a:pPr>
                <a:defRPr/>
              </a:pPr>
              <a:t>01.10.2020</a:t>
            </a:fld>
            <a:endParaRPr lang="ru-RU">
              <a:solidFill>
                <a:srgbClr val="7030A0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7030A0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DDA49-CEED-4EAD-B4D6-1ABC8679EF76}" type="slidenum">
              <a:rPr lang="ru-RU">
                <a:solidFill>
                  <a:srgbClr val="7030A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7030A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86790741"/>
      </p:ext>
    </p:extLst>
  </p:cSld>
  <p:clrMapOvr>
    <a:masterClrMapping/>
  </p:clrMapOvr>
  <p:transition spd="slow" advTm="8455">
    <p:circl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70441-96A2-4FB4-8867-233D3CF2A761}" type="datetimeFigureOut">
              <a:rPr lang="ru-RU">
                <a:solidFill>
                  <a:srgbClr val="7030A0">
                    <a:tint val="75000"/>
                  </a:srgbClr>
                </a:solidFill>
              </a:rPr>
              <a:pPr>
                <a:defRPr/>
              </a:pPr>
              <a:t>01.10.2020</a:t>
            </a:fld>
            <a:endParaRPr lang="ru-RU">
              <a:solidFill>
                <a:srgbClr val="7030A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7030A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D78B3-C886-4891-9E1D-158CD1A0150D}" type="slidenum">
              <a:rPr lang="ru-RU">
                <a:solidFill>
                  <a:srgbClr val="7030A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7030A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5949003"/>
      </p:ext>
    </p:extLst>
  </p:cSld>
  <p:clrMapOvr>
    <a:masterClrMapping/>
  </p:clrMapOvr>
  <p:transition spd="slow" advTm="8455">
    <p:circl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15046-592A-478B-928E-A6DBD75D792A}" type="datetimeFigureOut">
              <a:rPr lang="ru-RU">
                <a:solidFill>
                  <a:srgbClr val="7030A0">
                    <a:tint val="75000"/>
                  </a:srgbClr>
                </a:solidFill>
              </a:rPr>
              <a:pPr>
                <a:defRPr/>
              </a:pPr>
              <a:t>01.10.2020</a:t>
            </a:fld>
            <a:endParaRPr lang="ru-RU">
              <a:solidFill>
                <a:srgbClr val="7030A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7030A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93579-CDF4-4595-AFFB-4B5BA528B98F}" type="slidenum">
              <a:rPr lang="ru-RU">
                <a:solidFill>
                  <a:srgbClr val="7030A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7030A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41869385"/>
      </p:ext>
    </p:extLst>
  </p:cSld>
  <p:clrMapOvr>
    <a:masterClrMapping/>
  </p:clrMapOvr>
  <p:transition spd="slow" advTm="8455">
    <p:circl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4828E-F4A5-4107-ACE8-87029E392C60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8FE18-2B01-40FF-A565-1A0D350DEE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4828E-F4A5-4107-ACE8-87029E392C60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8FE18-2B01-40FF-A565-1A0D350DEE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4828E-F4A5-4107-ACE8-87029E392C60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8FE18-2B01-40FF-A565-1A0D350DEE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4828E-F4A5-4107-ACE8-87029E392C60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8FE18-2B01-40FF-A565-1A0D350DEE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4828E-F4A5-4107-ACE8-87029E392C60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8FE18-2B01-40FF-A565-1A0D350DEE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4828E-F4A5-4107-ACE8-87029E392C60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8FE18-2B01-40FF-A565-1A0D350DEE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468313" y="1556792"/>
            <a:ext cx="8208143" cy="49685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</a:lstStyle>
          <a:p>
            <a:pPr lv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58493292"/>
      </p:ext>
    </p:extLst>
  </p:cSld>
  <p:clrMapOvr>
    <a:masterClrMapping/>
  </p:clrMapOvr>
  <p:transition spd="slow" advTm="8455">
    <p:circl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4828E-F4A5-4107-ACE8-87029E392C60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8FE18-2B01-40FF-A565-1A0D350DEE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4828E-F4A5-4107-ACE8-87029E392C60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8FE18-2B01-40FF-A565-1A0D350DEE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4828E-F4A5-4107-ACE8-87029E392C60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8FE18-2B01-40FF-A565-1A0D350DEE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4828E-F4A5-4107-ACE8-87029E392C60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8FE18-2B01-40FF-A565-1A0D350DEE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4828E-F4A5-4107-ACE8-87029E392C60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8FE18-2B01-40FF-A565-1A0D350DEE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спис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467544" y="1771600"/>
            <a:ext cx="8207375" cy="48977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84056947"/>
      </p:ext>
    </p:extLst>
  </p:cSld>
  <p:clrMapOvr>
    <a:masterClrMapping/>
  </p:clrMapOvr>
  <p:transition spd="slow" advTm="8455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AF079-4C50-4037-9682-0495B4EC42DB}" type="datetimeFigureOut">
              <a:rPr lang="ru-RU">
                <a:solidFill>
                  <a:srgbClr val="7030A0">
                    <a:tint val="75000"/>
                  </a:srgbClr>
                </a:solidFill>
              </a:rPr>
              <a:pPr>
                <a:defRPr/>
              </a:pPr>
              <a:t>01.10.2020</a:t>
            </a:fld>
            <a:endParaRPr lang="ru-RU">
              <a:solidFill>
                <a:srgbClr val="7030A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7030A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CD5B9-B49D-40DA-AFAA-7F7F7D989ECD}" type="slidenum">
              <a:rPr lang="ru-RU">
                <a:solidFill>
                  <a:srgbClr val="7030A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7030A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17530026"/>
      </p:ext>
    </p:extLst>
  </p:cSld>
  <p:clrMapOvr>
    <a:masterClrMapping/>
  </p:clrMapOvr>
  <p:transition spd="slow" advTm="8455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899F1-5433-4C7D-9C27-43784639FE19}" type="datetimeFigureOut">
              <a:rPr lang="ru-RU">
                <a:solidFill>
                  <a:srgbClr val="7030A0">
                    <a:tint val="75000"/>
                  </a:srgbClr>
                </a:solidFill>
              </a:rPr>
              <a:pPr>
                <a:defRPr/>
              </a:pPr>
              <a:t>01.10.2020</a:t>
            </a:fld>
            <a:endParaRPr lang="ru-RU">
              <a:solidFill>
                <a:srgbClr val="7030A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7030A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28024-812F-441B-A41D-8EFBA64FCB28}" type="slidenum">
              <a:rPr lang="ru-RU">
                <a:solidFill>
                  <a:srgbClr val="7030A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7030A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54955219"/>
      </p:ext>
    </p:extLst>
  </p:cSld>
  <p:clrMapOvr>
    <a:masterClrMapping/>
  </p:clrMapOvr>
  <p:transition spd="slow" advTm="8455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8B2A1-C48E-4986-A500-94B8B23C829F}" type="datetimeFigureOut">
              <a:rPr lang="ru-RU">
                <a:solidFill>
                  <a:srgbClr val="7030A0">
                    <a:tint val="75000"/>
                  </a:srgbClr>
                </a:solidFill>
              </a:rPr>
              <a:pPr>
                <a:defRPr/>
              </a:pPr>
              <a:t>01.10.2020</a:t>
            </a:fld>
            <a:endParaRPr lang="ru-RU">
              <a:solidFill>
                <a:srgbClr val="7030A0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7030A0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A13F6-7CA9-4631-81C6-0B8628568F7A}" type="slidenum">
              <a:rPr lang="ru-RU">
                <a:solidFill>
                  <a:srgbClr val="7030A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7030A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6771031"/>
      </p:ext>
    </p:extLst>
  </p:cSld>
  <p:clrMapOvr>
    <a:masterClrMapping/>
  </p:clrMapOvr>
  <p:transition spd="slow" advTm="8455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7C331-F48E-4AEE-A787-6E6E70550D4A}" type="datetimeFigureOut">
              <a:rPr lang="ru-RU">
                <a:solidFill>
                  <a:srgbClr val="7030A0">
                    <a:tint val="75000"/>
                  </a:srgbClr>
                </a:solidFill>
              </a:rPr>
              <a:pPr>
                <a:defRPr/>
              </a:pPr>
              <a:t>01.10.2020</a:t>
            </a:fld>
            <a:endParaRPr lang="ru-RU">
              <a:solidFill>
                <a:srgbClr val="7030A0">
                  <a:tint val="75000"/>
                </a:srgb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7030A0">
                  <a:tint val="75000"/>
                </a:srgb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C470D-2B0E-4983-85CE-E80EFE1FAF97}" type="slidenum">
              <a:rPr lang="ru-RU">
                <a:solidFill>
                  <a:srgbClr val="7030A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7030A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78811722"/>
      </p:ext>
    </p:extLst>
  </p:cSld>
  <p:clrMapOvr>
    <a:masterClrMapping/>
  </p:clrMapOvr>
  <p:transition spd="slow" advTm="8455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9EF02-831F-4D64-908B-6057DEC9EB46}" type="datetimeFigureOut">
              <a:rPr lang="ru-RU">
                <a:solidFill>
                  <a:srgbClr val="7030A0">
                    <a:tint val="75000"/>
                  </a:srgbClr>
                </a:solidFill>
              </a:rPr>
              <a:pPr>
                <a:defRPr/>
              </a:pPr>
              <a:t>01.10.2020</a:t>
            </a:fld>
            <a:endParaRPr lang="ru-RU">
              <a:solidFill>
                <a:srgbClr val="7030A0">
                  <a:tint val="75000"/>
                </a:srgb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7030A0">
                  <a:tint val="75000"/>
                </a:srgb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46416-D1A3-45B7-BB23-21785B46FCD3}" type="slidenum">
              <a:rPr lang="ru-RU">
                <a:solidFill>
                  <a:srgbClr val="7030A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7030A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3161720"/>
      </p:ext>
    </p:extLst>
  </p:cSld>
  <p:clrMapOvr>
    <a:masterClrMapping/>
  </p:clrMapOvr>
  <p:transition spd="slow" advTm="8455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12BFF-2279-4842-AFEB-251CB0AF0213}" type="datetimeFigureOut">
              <a:rPr lang="ru-RU">
                <a:solidFill>
                  <a:srgbClr val="7030A0">
                    <a:tint val="75000"/>
                  </a:srgbClr>
                </a:solidFill>
              </a:rPr>
              <a:pPr>
                <a:defRPr/>
              </a:pPr>
              <a:t>01.10.2020</a:t>
            </a:fld>
            <a:endParaRPr lang="ru-RU">
              <a:solidFill>
                <a:srgbClr val="7030A0">
                  <a:tint val="75000"/>
                </a:srgb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7030A0">
                  <a:tint val="75000"/>
                </a:srgb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485F6-44C1-4493-8EC9-58DE2C103DED}" type="slidenum">
              <a:rPr lang="ru-RU">
                <a:solidFill>
                  <a:srgbClr val="7030A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7030A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03642713"/>
      </p:ext>
    </p:extLst>
  </p:cSld>
  <p:clrMapOvr>
    <a:masterClrMapping/>
  </p:clrMapOvr>
  <p:transition spd="slow" advTm="8455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email">
            <a:lum/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FBF7735-CA79-45CF-A9AA-86443DBE06F3}" type="datetimeFigureOut">
              <a:rPr lang="ru-RU">
                <a:solidFill>
                  <a:srgbClr val="7030A0">
                    <a:tint val="75000"/>
                  </a:srgbClr>
                </a:solidFill>
              </a:rPr>
              <a:pPr>
                <a:defRPr/>
              </a:pPr>
              <a:t>01.10.2020</a:t>
            </a:fld>
            <a:endParaRPr lang="ru-RU">
              <a:solidFill>
                <a:srgbClr val="7030A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7030A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81743E4-C3FF-4533-A7E4-5327666F6DBC}" type="slidenum">
              <a:rPr lang="ru-RU">
                <a:solidFill>
                  <a:srgbClr val="7030A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7030A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27709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 spd="slow" advTm="8455">
    <p:circl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4FBF7735-CA79-45CF-A9AA-86443DBE06F3}" type="datetimeFigureOut">
              <a:rPr lang="ru-RU" smtClean="0">
                <a:solidFill>
                  <a:srgbClr val="7030A0">
                    <a:tint val="75000"/>
                  </a:srgbClr>
                </a:solidFill>
              </a:rPr>
              <a:pPr>
                <a:defRPr/>
              </a:pPr>
              <a:t>01.10.2020</a:t>
            </a:fld>
            <a:endParaRPr lang="ru-RU">
              <a:solidFill>
                <a:srgbClr val="7030A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>
              <a:solidFill>
                <a:srgbClr val="7030A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781743E4-C3FF-4533-A7E4-5327666F6DBC}" type="slidenum">
              <a:rPr lang="ru-RU" smtClean="0">
                <a:solidFill>
                  <a:srgbClr val="7030A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7030A0">
                  <a:tint val="75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836712"/>
            <a:ext cx="7632848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«Использование игровых технологий в работе с детьми старшего дошкольного возраста»</a:t>
            </a:r>
          </a:p>
          <a:p>
            <a:pPr algn="ctr"/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Подготовила воспитатель МБДОУ « Детский сад № 27»</a:t>
            </a:r>
          </a:p>
          <a:p>
            <a:pPr algn="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Буркова Е.А.</a:t>
            </a:r>
          </a:p>
          <a:p>
            <a:pPr algn="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Клишина Л.А.</a:t>
            </a:r>
          </a:p>
        </p:txBody>
      </p:sp>
      <p:pic>
        <p:nvPicPr>
          <p:cNvPr id="3" name="Рисунок 2" descr="C:\Users\DS27\Downloads\эмблема 202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8720" y="2795953"/>
            <a:ext cx="1146559" cy="1266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5360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92516" y="332656"/>
            <a:ext cx="53285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Артикуляционная гимнастика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http://festival.1september.ru/articles/588811/img2.gif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18316" y="1340767"/>
            <a:ext cx="1609725" cy="9620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323528" y="1138516"/>
            <a:ext cx="4572000" cy="13665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Вот так вкусно мы поели, </a:t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>Перепачкались вареньем.</a:t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>Чтоб варенье с губ убрать,</a:t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>Ротик нужно облизать.</a:t>
            </a:r>
            <a:endParaRPr lang="ru-RU" sz="1600" dirty="0">
              <a:ea typeface="Calibri"/>
              <a:cs typeface="Times New Roman"/>
            </a:endParaRPr>
          </a:p>
        </p:txBody>
      </p:sp>
      <p:pic>
        <p:nvPicPr>
          <p:cNvPr id="8" name="Рисунок 7" descr="http://festival.1september.ru/articles/588811/img3.gif"/>
          <p:cNvPicPr/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12052" y="1218103"/>
            <a:ext cx="1701594" cy="122305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4788024" y="1218102"/>
            <a:ext cx="2286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Ну и лошадка!</a:t>
            </a:r>
            <a:br>
              <a:rPr lang="ru-RU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Шерстка гладка,</a:t>
            </a:r>
            <a:br>
              <a:rPr lang="ru-RU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Чисто умыта</a:t>
            </a:r>
            <a:br>
              <a:rPr lang="ru-RU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 головы до копыта.</a:t>
            </a:r>
            <a:endParaRPr lang="ru-RU" sz="24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pic>
        <p:nvPicPr>
          <p:cNvPr id="10" name="Рисунок 9" descr="http://festival.1september.ru/articles/588811/img4.gif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78486" y="2763079"/>
            <a:ext cx="1478325" cy="101917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Прямоугольник 8"/>
          <p:cNvSpPr/>
          <p:nvPr/>
        </p:nvSpPr>
        <p:spPr>
          <a:xfrm>
            <a:off x="216024" y="2534474"/>
            <a:ext cx="4572000" cy="13665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Грибочек, грибок,</a:t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>Масляный бок,</a:t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>Серебряная ножка,</a:t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>Прыгай в лукошко!</a:t>
            </a:r>
            <a:endParaRPr lang="ru-RU" sz="1600" dirty="0">
              <a:ea typeface="Calibri"/>
              <a:cs typeface="Times New Roman"/>
            </a:endParaRPr>
          </a:p>
        </p:txBody>
      </p:sp>
      <p:pic>
        <p:nvPicPr>
          <p:cNvPr id="12" name="Рисунок 11" descr="http://festival.1september.ru/articles/588811/img5.gif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7796" y="2708150"/>
            <a:ext cx="1085850" cy="12573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Прямоугольник 10"/>
          <p:cNvSpPr/>
          <p:nvPr/>
        </p:nvSpPr>
        <p:spPr>
          <a:xfrm>
            <a:off x="4869577" y="2811002"/>
            <a:ext cx="279657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На качелях я качаюсь</a:t>
            </a:r>
            <a:br>
              <a:rPr lang="ru-RU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 все выше поднимаюсь,</a:t>
            </a:r>
            <a:br>
              <a:rPr lang="ru-RU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 потом – вниз.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16024" y="4149080"/>
            <a:ext cx="869762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Сказка о Веселом Язычке.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По утрам, когда часики показывают 10 часов, Язычок любит пить чай из своей чашечки (упражнение “Чашечка”). Но иногда чай бывает слишком горячим и приходится дуть на него, чтобы быстрее остыл (дутье на широкий язык, не раздувая щек). Обычно к чаю у Язычка есть лакомства. Это блинчики (упражнение “Блинчик”), варенье (упражнение “Вкусное варенье”, ириски (упражнение “Приклей конфетку”). Такое </a:t>
            </a: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чаепитие 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очень нравится Язычку, и он всех приглашает в гости.</a:t>
            </a:r>
            <a:endParaRPr lang="ru-RU" sz="24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297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82990" y="188640"/>
            <a:ext cx="35780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Автоматизация звуков</a:t>
            </a:r>
            <a:endParaRPr lang="ru-RU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65" y="698831"/>
            <a:ext cx="2645827" cy="3162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/>
        </p:blipFill>
        <p:spPr bwMode="auto">
          <a:xfrm>
            <a:off x="2987824" y="728755"/>
            <a:ext cx="2884063" cy="31322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Рисунок 9"/>
          <p:cNvPicPr/>
          <p:nvPr/>
        </p:nvPicPr>
        <p:blipFill rotWithShape="1">
          <a:blip r:embed="rId4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/>
        </p:blipFill>
        <p:spPr bwMode="auto">
          <a:xfrm>
            <a:off x="6108639" y="693605"/>
            <a:ext cx="2799101" cy="3144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/>
          <p:cNvPicPr/>
          <p:nvPr/>
        </p:nvPicPr>
        <p:blipFill rotWithShape="1">
          <a:blip r:embed="rId5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/>
        </p:blipFill>
        <p:spPr bwMode="auto">
          <a:xfrm>
            <a:off x="80405" y="3861049"/>
            <a:ext cx="3384376" cy="2335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/>
          <p:cNvPicPr/>
          <p:nvPr/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61561" y="3913695"/>
            <a:ext cx="3230687" cy="2683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Oval 7"/>
          <p:cNvSpPr>
            <a:spLocks noChangeArrowheads="1"/>
          </p:cNvSpPr>
          <p:nvPr/>
        </p:nvSpPr>
        <p:spPr bwMode="auto">
          <a:xfrm>
            <a:off x="795536" y="3327325"/>
            <a:ext cx="2448272" cy="504096"/>
          </a:xfrm>
          <a:prstGeom prst="ellipse">
            <a:avLst/>
          </a:prstGeom>
          <a:solidFill>
            <a:srgbClr val="00B0F0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«Заведи мотор»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7"/>
          <p:cNvSpPr>
            <a:spLocks noChangeArrowheads="1"/>
          </p:cNvSpPr>
          <p:nvPr/>
        </p:nvSpPr>
        <p:spPr bwMode="auto">
          <a:xfrm>
            <a:off x="3464781" y="5255517"/>
            <a:ext cx="2448272" cy="504096"/>
          </a:xfrm>
          <a:prstGeom prst="ellipse">
            <a:avLst/>
          </a:prstGeom>
          <a:solidFill>
            <a:srgbClr val="00B0F0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«Поезд»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Oval 7"/>
          <p:cNvSpPr>
            <a:spLocks noChangeArrowheads="1"/>
          </p:cNvSpPr>
          <p:nvPr/>
        </p:nvSpPr>
        <p:spPr bwMode="auto">
          <a:xfrm>
            <a:off x="565895" y="6165847"/>
            <a:ext cx="2448272" cy="504096"/>
          </a:xfrm>
          <a:prstGeom prst="ellipse">
            <a:avLst/>
          </a:prstGeom>
          <a:solidFill>
            <a:srgbClr val="00B0F0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«Составь предложение»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val 7"/>
          <p:cNvSpPr>
            <a:spLocks noChangeArrowheads="1"/>
          </p:cNvSpPr>
          <p:nvPr/>
        </p:nvSpPr>
        <p:spPr bwMode="auto">
          <a:xfrm>
            <a:off x="3506874" y="3661647"/>
            <a:ext cx="2448272" cy="504096"/>
          </a:xfrm>
          <a:prstGeom prst="ellipse">
            <a:avLst/>
          </a:prstGeom>
          <a:solidFill>
            <a:srgbClr val="00B0F0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«Лабиринты»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Oval 7"/>
          <p:cNvSpPr>
            <a:spLocks noChangeArrowheads="1"/>
          </p:cNvSpPr>
          <p:nvPr/>
        </p:nvSpPr>
        <p:spPr bwMode="auto">
          <a:xfrm>
            <a:off x="6752475" y="3586426"/>
            <a:ext cx="2448272" cy="504096"/>
          </a:xfrm>
          <a:prstGeom prst="ellipse">
            <a:avLst/>
          </a:prstGeom>
          <a:solidFill>
            <a:srgbClr val="00B0F0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«Четвертый лишний»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8273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61468" y="260648"/>
            <a:ext cx="21747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Связная речь</a:t>
            </a:r>
            <a:endParaRPr lang="ru-RU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0336" y="282117"/>
            <a:ext cx="2666123" cy="3297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Рисунок 25"/>
          <p:cNvPicPr>
            <a:picLocks noChangeAspect="1" noChangeArrowheads="1"/>
          </p:cNvPicPr>
          <p:nvPr/>
        </p:nvPicPr>
        <p:blipFill>
          <a:blip r:embed="rId3" cstate="email">
            <a:lum contrast="30000"/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76256" y="962721"/>
            <a:ext cx="2016641" cy="186670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3761468" y="1191522"/>
            <a:ext cx="3047309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solidFill>
                  <a:prstClr val="black"/>
                </a:solidFill>
                <a:latin typeface="Impact" pitchFamily="34" charset="0"/>
                <a:ea typeface="Times New Roman" pitchFamily="18" charset="0"/>
                <a:cs typeface="Impact" pitchFamily="34" charset="0"/>
              </a:rPr>
              <a:t>Леденцы купили Полину.</a:t>
            </a:r>
            <a:endParaRPr lang="ru-RU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solidFill>
                  <a:prstClr val="black"/>
                </a:solidFill>
                <a:latin typeface="Impact" pitchFamily="34" charset="0"/>
                <a:ea typeface="Times New Roman" pitchFamily="18" charset="0"/>
                <a:cs typeface="Impact" pitchFamily="34" charset="0"/>
              </a:rPr>
              <a:t>Пальмы лежали подо львом.</a:t>
            </a:r>
            <a:br>
              <a:rPr lang="ru-RU" sz="1600" dirty="0">
                <a:solidFill>
                  <a:prstClr val="black"/>
                </a:solidFill>
                <a:latin typeface="Impact" pitchFamily="34" charset="0"/>
                <a:ea typeface="Times New Roman" pitchFamily="18" charset="0"/>
                <a:cs typeface="Impact" pitchFamily="34" charset="0"/>
              </a:rPr>
            </a:br>
            <a:r>
              <a:rPr lang="ru-RU" sz="1600" dirty="0">
                <a:solidFill>
                  <a:prstClr val="black"/>
                </a:solidFill>
                <a:latin typeface="Impact" pitchFamily="34" charset="0"/>
                <a:ea typeface="Times New Roman" pitchFamily="18" charset="0"/>
                <a:cs typeface="Impact" pitchFamily="34" charset="0"/>
              </a:rPr>
              <a:t>Лестница залезла на мальчиков.</a:t>
            </a:r>
            <a:br>
              <a:rPr lang="ru-RU" sz="1600" dirty="0">
                <a:solidFill>
                  <a:prstClr val="black"/>
                </a:solidFill>
                <a:latin typeface="Impact" pitchFamily="34" charset="0"/>
                <a:ea typeface="Times New Roman" pitchFamily="18" charset="0"/>
                <a:cs typeface="Impact" pitchFamily="34" charset="0"/>
              </a:rPr>
            </a:br>
            <a:r>
              <a:rPr lang="ru-RU" sz="1600" dirty="0">
                <a:solidFill>
                  <a:prstClr val="black"/>
                </a:solidFill>
                <a:latin typeface="Impact" pitchFamily="34" charset="0"/>
                <a:ea typeface="Times New Roman" pitchFamily="18" charset="0"/>
                <a:cs typeface="Impact" pitchFamily="34" charset="0"/>
              </a:rPr>
              <a:t>Ленты заплели в косы Юлю.</a:t>
            </a:r>
            <a:br>
              <a:rPr lang="ru-RU" sz="1600" dirty="0">
                <a:solidFill>
                  <a:prstClr val="black"/>
                </a:solidFill>
                <a:latin typeface="Impact" pitchFamily="34" charset="0"/>
                <a:ea typeface="Times New Roman" pitchFamily="18" charset="0"/>
                <a:cs typeface="Impact" pitchFamily="34" charset="0"/>
              </a:rPr>
            </a:br>
            <a:r>
              <a:rPr lang="ru-RU" sz="1600" dirty="0">
                <a:solidFill>
                  <a:prstClr val="black"/>
                </a:solidFill>
                <a:latin typeface="Impact" pitchFamily="34" charset="0"/>
                <a:ea typeface="Times New Roman" pitchFamily="18" charset="0"/>
                <a:cs typeface="Impact" pitchFamily="34" charset="0"/>
              </a:rPr>
              <a:t>Листья сидели на улитках.</a:t>
            </a:r>
            <a:br>
              <a:rPr lang="ru-RU" sz="1600" dirty="0">
                <a:solidFill>
                  <a:prstClr val="black"/>
                </a:solidFill>
                <a:latin typeface="Impact" pitchFamily="34" charset="0"/>
                <a:ea typeface="Times New Roman" pitchFamily="18" charset="0"/>
                <a:cs typeface="Impact" pitchFamily="34" charset="0"/>
              </a:rPr>
            </a:br>
            <a:r>
              <a:rPr lang="ru-RU" sz="1600" dirty="0">
                <a:solidFill>
                  <a:prstClr val="black"/>
                </a:solidFill>
                <a:latin typeface="Impact" pitchFamily="34" charset="0"/>
                <a:ea typeface="Times New Roman" pitchFamily="18" charset="0"/>
                <a:cs typeface="Impact" pitchFamily="34" charset="0"/>
              </a:rPr>
              <a:t>В пелёнке лежит коляска.</a:t>
            </a:r>
            <a:br>
              <a:rPr lang="ru-RU" sz="1600" dirty="0">
                <a:solidFill>
                  <a:prstClr val="black"/>
                </a:solidFill>
                <a:latin typeface="Impact" pitchFamily="34" charset="0"/>
                <a:ea typeface="Times New Roman" pitchFamily="18" charset="0"/>
                <a:cs typeface="Impact" pitchFamily="34" charset="0"/>
              </a:rPr>
            </a:br>
            <a:r>
              <a:rPr lang="ru-RU" sz="1600" dirty="0">
                <a:solidFill>
                  <a:prstClr val="black"/>
                </a:solidFill>
                <a:latin typeface="Impact" pitchFamily="34" charset="0"/>
                <a:ea typeface="Times New Roman" pitchFamily="18" charset="0"/>
                <a:cs typeface="Impact" pitchFamily="34" charset="0"/>
              </a:rPr>
              <a:t>Галя положила блюдце на сливы</a:t>
            </a:r>
            <a:r>
              <a:rPr lang="ru-RU" sz="1300" dirty="0">
                <a:solidFill>
                  <a:prstClr val="black"/>
                </a:solidFill>
                <a:latin typeface="Impact" pitchFamily="34" charset="0"/>
                <a:ea typeface="Times New Roman" pitchFamily="18" charset="0"/>
                <a:cs typeface="Impact" pitchFamily="34" charset="0"/>
              </a:rPr>
              <a:t>.</a:t>
            </a: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48895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2583676"/>
            <a:ext cx="2160513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Рисунок 11"/>
          <p:cNvPicPr/>
          <p:nvPr/>
        </p:nvPicPr>
        <p:blipFill>
          <a:blip r:embed="rId4" cstate="print">
            <a:lum bright="6000" contrast="6000"/>
          </a:blip>
          <a:srcRect/>
          <a:stretch>
            <a:fillRect/>
          </a:stretch>
        </p:blipFill>
        <p:spPr bwMode="auto">
          <a:xfrm>
            <a:off x="3995936" y="3187719"/>
            <a:ext cx="5004048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image9"/>
          <p:cNvPicPr/>
          <p:nvPr/>
        </p:nvPicPr>
        <p:blipFill>
          <a:blip r:embed="rId5" cstate="email">
            <a:lum contrast="20000"/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0336" y="3773806"/>
            <a:ext cx="2571709" cy="277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Oval 7"/>
          <p:cNvSpPr>
            <a:spLocks noChangeArrowheads="1"/>
          </p:cNvSpPr>
          <p:nvPr/>
        </p:nvSpPr>
        <p:spPr bwMode="auto">
          <a:xfrm>
            <a:off x="638187" y="3327325"/>
            <a:ext cx="2448272" cy="504096"/>
          </a:xfrm>
          <a:prstGeom prst="ellipse">
            <a:avLst/>
          </a:prstGeom>
          <a:solidFill>
            <a:srgbClr val="00B0F0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«Нелепицы»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val 7"/>
          <p:cNvSpPr>
            <a:spLocks noChangeArrowheads="1"/>
          </p:cNvSpPr>
          <p:nvPr/>
        </p:nvSpPr>
        <p:spPr bwMode="auto">
          <a:xfrm>
            <a:off x="6300192" y="6312572"/>
            <a:ext cx="2448272" cy="504096"/>
          </a:xfrm>
          <a:prstGeom prst="ellipse">
            <a:avLst/>
          </a:prstGeom>
          <a:solidFill>
            <a:srgbClr val="00B0F0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«Заведи мотор»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Oval 7"/>
          <p:cNvSpPr>
            <a:spLocks noChangeArrowheads="1"/>
          </p:cNvSpPr>
          <p:nvPr/>
        </p:nvSpPr>
        <p:spPr bwMode="auto">
          <a:xfrm>
            <a:off x="1313196" y="6312572"/>
            <a:ext cx="2448272" cy="504096"/>
          </a:xfrm>
          <a:prstGeom prst="ellipse">
            <a:avLst/>
          </a:prstGeom>
          <a:solidFill>
            <a:srgbClr val="00B0F0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«Придумай сказку»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Oval 7"/>
          <p:cNvSpPr>
            <a:spLocks noChangeArrowheads="1"/>
          </p:cNvSpPr>
          <p:nvPr/>
        </p:nvSpPr>
        <p:spPr bwMode="auto">
          <a:xfrm>
            <a:off x="6444625" y="4288621"/>
            <a:ext cx="2448272" cy="504096"/>
          </a:xfrm>
          <a:prstGeom prst="ellipse">
            <a:avLst/>
          </a:prstGeom>
          <a:solidFill>
            <a:srgbClr val="00B0F0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«Расскажи-ка»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7"/>
          <p:cNvSpPr>
            <a:spLocks noChangeArrowheads="1"/>
          </p:cNvSpPr>
          <p:nvPr/>
        </p:nvSpPr>
        <p:spPr bwMode="auto">
          <a:xfrm>
            <a:off x="6497960" y="2686078"/>
            <a:ext cx="2448272" cy="504096"/>
          </a:xfrm>
          <a:prstGeom prst="ellipse">
            <a:avLst/>
          </a:prstGeom>
          <a:solidFill>
            <a:srgbClr val="00B0F0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«Исправь ошибки»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847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92290" y="260648"/>
            <a:ext cx="63594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Развитие высших психических функций</a:t>
            </a:r>
            <a:endParaRPr lang="ru-RU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 cstate="email">
            <a:lum bright="6000" contrast="6000"/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1019140"/>
            <a:ext cx="3024195" cy="173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3" cstate="email">
            <a:lum bright="6000" contrast="6000"/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07903" y="787733"/>
            <a:ext cx="2768073" cy="1858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/>
          <p:nvPr/>
        </p:nvPicPr>
        <p:blipFill>
          <a:blip r:embed="rId4" cstate="email">
            <a:lum bright="6000" contrast="6000"/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41316" y="801634"/>
            <a:ext cx="252028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/>
          <p:cNvPicPr/>
          <p:nvPr/>
        </p:nvPicPr>
        <p:blipFill>
          <a:blip r:embed="rId5" cstate="email">
            <a:lum bright="6000" contrast="6000"/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0311" y="2956127"/>
            <a:ext cx="4231729" cy="2584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1"/>
          <p:cNvPicPr>
            <a:picLocks noChangeAspect="1" noChangeArrowheads="1"/>
          </p:cNvPicPr>
          <p:nvPr/>
        </p:nvPicPr>
        <p:blipFill>
          <a:blip r:embed="rId6" cstate="email">
            <a:lum bright="-6000" contrast="42000"/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71701" y="2926202"/>
            <a:ext cx="2943945" cy="335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Oval 7"/>
          <p:cNvSpPr>
            <a:spLocks noChangeArrowheads="1"/>
          </p:cNvSpPr>
          <p:nvPr/>
        </p:nvSpPr>
        <p:spPr bwMode="auto">
          <a:xfrm>
            <a:off x="700311" y="2704079"/>
            <a:ext cx="2448272" cy="504096"/>
          </a:xfrm>
          <a:prstGeom prst="ellipse">
            <a:avLst/>
          </a:prstGeom>
          <a:solidFill>
            <a:srgbClr val="00B0F0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«Лабиринты»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Oval 7"/>
          <p:cNvSpPr>
            <a:spLocks noChangeArrowheads="1"/>
          </p:cNvSpPr>
          <p:nvPr/>
        </p:nvSpPr>
        <p:spPr bwMode="auto">
          <a:xfrm>
            <a:off x="977407" y="5288439"/>
            <a:ext cx="2448272" cy="504096"/>
          </a:xfrm>
          <a:prstGeom prst="ellipse">
            <a:avLst/>
          </a:prstGeom>
          <a:solidFill>
            <a:srgbClr val="00B0F0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«Кто лишний?»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7"/>
          <p:cNvSpPr>
            <a:spLocks noChangeArrowheads="1"/>
          </p:cNvSpPr>
          <p:nvPr/>
        </p:nvSpPr>
        <p:spPr bwMode="auto">
          <a:xfrm>
            <a:off x="5292080" y="6033418"/>
            <a:ext cx="3669516" cy="504096"/>
          </a:xfrm>
          <a:prstGeom prst="ellipse">
            <a:avLst/>
          </a:prstGeom>
          <a:solidFill>
            <a:srgbClr val="00B0F0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«Что забыл нарисовать художник?»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Oval 7"/>
          <p:cNvSpPr>
            <a:spLocks noChangeArrowheads="1"/>
          </p:cNvSpPr>
          <p:nvPr/>
        </p:nvSpPr>
        <p:spPr bwMode="auto">
          <a:xfrm>
            <a:off x="5091939" y="2452031"/>
            <a:ext cx="2448272" cy="504096"/>
          </a:xfrm>
          <a:prstGeom prst="ellipse">
            <a:avLst/>
          </a:prstGeom>
          <a:solidFill>
            <a:srgbClr val="00B0F0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«Найди отличия»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57850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801845" y="260648"/>
            <a:ext cx="35403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Знакомство с буквами</a:t>
            </a:r>
            <a:endParaRPr lang="ru-RU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 r="55297"/>
          <a:stretch/>
        </p:blipFill>
        <p:spPr bwMode="auto">
          <a:xfrm>
            <a:off x="539552" y="1046348"/>
            <a:ext cx="2781872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 l="5195" r="60050"/>
          <a:stretch/>
        </p:blipFill>
        <p:spPr bwMode="auto">
          <a:xfrm>
            <a:off x="4860032" y="1046348"/>
            <a:ext cx="231289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7"/>
          <p:cNvPicPr/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0494" y="2370731"/>
            <a:ext cx="4695825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http://logoped.ru/images/popoos01a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27450" y="2370731"/>
            <a:ext cx="3490953" cy="24131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val 7"/>
          <p:cNvSpPr>
            <a:spLocks noChangeArrowheads="1"/>
          </p:cNvSpPr>
          <p:nvPr/>
        </p:nvSpPr>
        <p:spPr bwMode="auto">
          <a:xfrm>
            <a:off x="1187624" y="3784353"/>
            <a:ext cx="2448272" cy="504096"/>
          </a:xfrm>
          <a:prstGeom prst="ellipse">
            <a:avLst/>
          </a:prstGeom>
          <a:solidFill>
            <a:srgbClr val="00B0F0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«Найди</a:t>
            </a:r>
            <a:r>
              <a:rPr kumimoji="0" lang="ru-RU" sz="18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букву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»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val 7"/>
          <p:cNvSpPr>
            <a:spLocks noChangeArrowheads="1"/>
          </p:cNvSpPr>
          <p:nvPr/>
        </p:nvSpPr>
        <p:spPr bwMode="auto">
          <a:xfrm>
            <a:off x="816079" y="1683216"/>
            <a:ext cx="2448272" cy="504096"/>
          </a:xfrm>
          <a:prstGeom prst="ellipse">
            <a:avLst/>
          </a:prstGeom>
          <a:solidFill>
            <a:srgbClr val="00B0F0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«Допиши букву»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7"/>
          <p:cNvSpPr>
            <a:spLocks noChangeArrowheads="1"/>
          </p:cNvSpPr>
          <p:nvPr/>
        </p:nvSpPr>
        <p:spPr bwMode="auto">
          <a:xfrm>
            <a:off x="4576866" y="1866635"/>
            <a:ext cx="2803446" cy="504096"/>
          </a:xfrm>
          <a:prstGeom prst="ellipse">
            <a:avLst/>
          </a:prstGeom>
          <a:solidFill>
            <a:srgbClr val="00B0F0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«Найди такую же букву»»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Oval 7"/>
          <p:cNvSpPr>
            <a:spLocks noChangeArrowheads="1"/>
          </p:cNvSpPr>
          <p:nvPr/>
        </p:nvSpPr>
        <p:spPr bwMode="auto">
          <a:xfrm>
            <a:off x="5427450" y="4869160"/>
            <a:ext cx="2448272" cy="504096"/>
          </a:xfrm>
          <a:prstGeom prst="ellipse">
            <a:avLst/>
          </a:prstGeom>
          <a:solidFill>
            <a:srgbClr val="00B0F0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«Буквы спрятались»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7" name="Picture 9" descr="http://detki5letki.ru/ZAN/REBUS/b6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4348600"/>
            <a:ext cx="1366207" cy="204931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Oval 7"/>
          <p:cNvSpPr>
            <a:spLocks noChangeArrowheads="1"/>
          </p:cNvSpPr>
          <p:nvPr/>
        </p:nvSpPr>
        <p:spPr bwMode="auto">
          <a:xfrm>
            <a:off x="1930488" y="5373256"/>
            <a:ext cx="2448272" cy="504096"/>
          </a:xfrm>
          <a:prstGeom prst="ellipse">
            <a:avLst/>
          </a:prstGeom>
          <a:solidFill>
            <a:srgbClr val="00B0F0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«Ребусы»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6141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908720"/>
            <a:ext cx="756084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dirty="0" smtClean="0">
                <a:solidFill>
                  <a:srgbClr val="2B2B2B"/>
                </a:solidFill>
                <a:latin typeface="Times New Roman"/>
                <a:ea typeface="Times New Roman"/>
              </a:rPr>
              <a:t>Использование </a:t>
            </a:r>
            <a:r>
              <a:rPr lang="ru-RU" sz="2800" dirty="0">
                <a:solidFill>
                  <a:srgbClr val="2B2B2B"/>
                </a:solidFill>
                <a:latin typeface="Times New Roman"/>
                <a:ea typeface="Times New Roman"/>
              </a:rPr>
              <a:t>вышеперечисленных методов и приёмов при проведении </a:t>
            </a:r>
            <a:r>
              <a:rPr lang="ru-RU" sz="2800" dirty="0" smtClean="0">
                <a:solidFill>
                  <a:srgbClr val="2B2B2B"/>
                </a:solidFill>
                <a:latin typeface="Times New Roman"/>
                <a:ea typeface="Times New Roman"/>
              </a:rPr>
              <a:t>игр и  </a:t>
            </a:r>
            <a:r>
              <a:rPr lang="ru-RU" sz="2800" dirty="0">
                <a:solidFill>
                  <a:srgbClr val="2B2B2B"/>
                </a:solidFill>
                <a:latin typeface="Times New Roman"/>
                <a:ea typeface="Times New Roman"/>
              </a:rPr>
              <a:t>создание наиболее разнообразной, интересной речевой среды способствуют решению задач по исправлению недостатков речи дошкольников более результативно и в более короткие сроки, активизируют психические процессы и формируют личность ребёнка в целом.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856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27584" y="1268760"/>
            <a:ext cx="79208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b="1" dirty="0">
                <a:solidFill>
                  <a:srgbClr val="444444"/>
                </a:solidFill>
                <a:latin typeface="Times New Roman"/>
                <a:ea typeface="Times New Roman"/>
              </a:rPr>
              <a:t>Без игры нет, и не может быть полноценного умственного развития. Игра – это огромное светлое окно, через которое в духовный мир ребенка вливается живительный поток представлений, понятий. Игра – это искра, зажигающая огонек пытливости и любознательности.</a:t>
            </a:r>
            <a:br>
              <a:rPr lang="ru-RU" sz="2800" b="1" dirty="0">
                <a:solidFill>
                  <a:srgbClr val="444444"/>
                </a:solidFill>
                <a:latin typeface="Times New Roman"/>
                <a:ea typeface="Times New Roman"/>
              </a:rPr>
            </a:br>
            <a:r>
              <a:rPr lang="ru-RU" sz="2800" b="1" dirty="0">
                <a:solidFill>
                  <a:srgbClr val="444444"/>
                </a:solidFill>
                <a:latin typeface="Times New Roman"/>
                <a:ea typeface="Times New Roman"/>
              </a:rPr>
              <a:t>        В.А. Сухомлинский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25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404664"/>
            <a:ext cx="8568952" cy="83099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ИГРА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– это основной вид деятельности ребенка вплоть до младшего школьного возраста.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5536" y="1484784"/>
            <a:ext cx="8568952" cy="120032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ИГРА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постоянно привлекательна для ребенка, позволяет ему осуществить свои стремления, в игре ребенок открывает в себе новые возможности!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5536" y="2924944"/>
            <a:ext cx="8568952" cy="120032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ИГРА 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это отражение жизни. Здесь все «как будто», «понарошку», но в этой условной обстановке, которая создается воображением ребенка, много настоящего.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5536" y="4365104"/>
            <a:ext cx="8568952" cy="120032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ИГРА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– явление многогранное, ее можно рассматривать как особую форму существования всех без исключения сторон жизнедеятельности человека.</a:t>
            </a:r>
          </a:p>
        </p:txBody>
      </p:sp>
    </p:spTree>
    <p:extLst>
      <p:ext uri="{BB962C8B-B14F-4D97-AF65-F5344CB8AC3E}">
        <p14:creationId xmlns="" xmlns:p14="http://schemas.microsoft.com/office/powerpoint/2010/main" val="29170961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 advTm="22433"/>
    </mc:Choice>
    <mc:Fallback>
      <p:transition advTm="2243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>Целью использования игровой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>технологии 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>является повышение мотивации к занятиям, увеличение результативности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> в речевом развитии ,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>развитие любознательности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>, мышления.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4944911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 advTm="8455"/>
    </mc:Choice>
    <mc:Fallback>
      <p:transition advTm="8455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1628800"/>
            <a:ext cx="813690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2B2B2B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На </a:t>
            </a:r>
            <a:r>
              <a:rPr lang="ru-RU" sz="2800" dirty="0" smtClean="0">
                <a:solidFill>
                  <a:srgbClr val="2B2B2B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2B2B2B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занятиях </a:t>
            </a:r>
            <a:r>
              <a:rPr lang="ru-RU" sz="2800" dirty="0" smtClean="0">
                <a:solidFill>
                  <a:srgbClr val="2B2B2B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используются: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2800" dirty="0" smtClean="0">
                <a:solidFill>
                  <a:srgbClr val="2B2B2B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дидактические,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2800" dirty="0" smtClean="0">
                <a:solidFill>
                  <a:srgbClr val="2B2B2B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настольно-печатные</a:t>
            </a:r>
            <a:r>
              <a:rPr lang="ru-RU" sz="2800" dirty="0">
                <a:solidFill>
                  <a:srgbClr val="2B2B2B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endParaRPr lang="ru-RU" sz="2800" dirty="0" smtClean="0">
              <a:solidFill>
                <a:srgbClr val="2B2B2B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ru-RU" sz="2800" dirty="0" smtClean="0">
                <a:solidFill>
                  <a:srgbClr val="2B2B2B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словесные,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2800" dirty="0" smtClean="0">
                <a:solidFill>
                  <a:srgbClr val="2B2B2B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коррекционно-развивающие,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2800" dirty="0" smtClean="0">
                <a:solidFill>
                  <a:srgbClr val="2B2B2B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игры </a:t>
            </a:r>
            <a:r>
              <a:rPr lang="ru-RU" sz="2800" dirty="0">
                <a:solidFill>
                  <a:srgbClr val="2B2B2B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 движениями, </a:t>
            </a:r>
            <a:endParaRPr lang="ru-RU" sz="2800" dirty="0" smtClean="0">
              <a:solidFill>
                <a:srgbClr val="2B2B2B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ru-RU" sz="2800" dirty="0" smtClean="0">
                <a:solidFill>
                  <a:srgbClr val="2B2B2B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сюжетные</a:t>
            </a:r>
            <a:r>
              <a:rPr lang="ru-RU" sz="2800" dirty="0">
                <a:solidFill>
                  <a:srgbClr val="2B2B2B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ролевые игры</a:t>
            </a:r>
            <a:r>
              <a:rPr lang="ru-RU" sz="2800" dirty="0" smtClean="0">
                <a:solidFill>
                  <a:srgbClr val="2B2B2B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2800" dirty="0" smtClean="0">
                <a:solidFill>
                  <a:srgbClr val="2B2B2B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игры-драматизации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8539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3300" dirty="0">
                <a:solidFill>
                  <a:srgbClr val="2B2B2B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Игры, используемые на </a:t>
            </a:r>
            <a:r>
              <a:rPr lang="ru-RU" sz="3300" dirty="0" smtClean="0">
                <a:solidFill>
                  <a:srgbClr val="2B2B2B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3300" dirty="0">
                <a:solidFill>
                  <a:srgbClr val="2B2B2B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занятиях, выполняют следующие функции:</a:t>
            </a:r>
            <a:endParaRPr lang="ru-RU" sz="33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3300" dirty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обучающую</a:t>
            </a:r>
            <a:r>
              <a:rPr lang="ru-RU" sz="3300" dirty="0">
                <a:solidFill>
                  <a:srgbClr val="2B2B2B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(помогают усвоить либо закрепить материал, предлагаемый на занятии, достичь поставленных дидактических задач);</a:t>
            </a:r>
            <a:endParaRPr lang="ru-RU" sz="33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3300" dirty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диагностическую</a:t>
            </a:r>
            <a:r>
              <a:rPr lang="ru-RU" sz="3300" dirty="0">
                <a:solidFill>
                  <a:srgbClr val="2B2B2B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(дают возможность логопеду диагностировать различные проявления ребёнка);</a:t>
            </a:r>
            <a:endParaRPr lang="ru-RU" sz="33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3300" dirty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терапевтическую</a:t>
            </a:r>
            <a:r>
              <a:rPr lang="ru-RU" sz="3300" dirty="0">
                <a:solidFill>
                  <a:srgbClr val="2B2B2B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(выступают как средство преодоления различных трудностей в обучении);</a:t>
            </a:r>
            <a:endParaRPr lang="ru-RU" sz="33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3300" dirty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коррекционную</a:t>
            </a:r>
            <a:r>
              <a:rPr lang="ru-RU" sz="3300" dirty="0">
                <a:solidFill>
                  <a:srgbClr val="2B2B2B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(вносят позитивные изменения, дополнения в структуру личностных показателей ребёнка);</a:t>
            </a:r>
            <a:endParaRPr lang="ru-RU" sz="33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3300" dirty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развлекательную </a:t>
            </a:r>
            <a:r>
              <a:rPr lang="ru-RU" sz="3300" dirty="0">
                <a:solidFill>
                  <a:srgbClr val="2B2B2B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(эмоционально окрашивают деятельность ребёнка, делают процесс познания увлекательным).</a:t>
            </a:r>
            <a:endParaRPr lang="ru-RU" sz="33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0393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1268760"/>
            <a:ext cx="79208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2B2B2B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При организации и проведении всех видов игр необходимо соблюдать следующие условия:</a:t>
            </a:r>
            <a:endParaRPr lang="ru-RU" sz="28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ru-RU" sz="2800" dirty="0">
                <a:solidFill>
                  <a:srgbClr val="2B2B2B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выразительность проведения игр;</a:t>
            </a:r>
            <a:endParaRPr lang="ru-RU" sz="28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ru-RU" sz="2800" dirty="0">
                <a:solidFill>
                  <a:srgbClr val="2B2B2B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необходимость включения педагога в игру;</a:t>
            </a:r>
            <a:endParaRPr lang="ru-RU" sz="28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ru-RU" sz="2800" dirty="0">
                <a:solidFill>
                  <a:srgbClr val="2B2B2B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оптимальное сочетание занимательности и обучения;</a:t>
            </a:r>
            <a:endParaRPr lang="ru-RU" sz="28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ru-RU" sz="2800" dirty="0">
                <a:solidFill>
                  <a:srgbClr val="2B2B2B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простота, доступность, ёмкость и наглядность;</a:t>
            </a:r>
            <a:endParaRPr lang="ru-RU" sz="28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ru-RU" sz="2800" dirty="0">
                <a:solidFill>
                  <a:srgbClr val="2B2B2B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индивидуальный подход к каждому ребёнку, предоставление возможности показать свои знания.</a:t>
            </a:r>
            <a:endParaRPr lang="ru-RU" sz="2800" dirty="0"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0773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1407" y="1124744"/>
            <a:ext cx="813690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2B2B2B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Игры и пособия, используемые </a:t>
            </a:r>
            <a:r>
              <a:rPr lang="ru-RU" sz="2800" dirty="0" smtClean="0">
                <a:solidFill>
                  <a:srgbClr val="2B2B2B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воспитателем, </a:t>
            </a:r>
            <a:r>
              <a:rPr lang="ru-RU" sz="2800" dirty="0">
                <a:solidFill>
                  <a:srgbClr val="2B2B2B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должны:</a:t>
            </a:r>
            <a:endParaRPr lang="ru-RU" sz="28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ru-RU" sz="2800" dirty="0">
                <a:solidFill>
                  <a:srgbClr val="2B2B2B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регулировать психоэмоциональное состояние детей;</a:t>
            </a:r>
            <a:endParaRPr lang="ru-RU" sz="28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ru-RU" sz="2800" dirty="0">
                <a:solidFill>
                  <a:srgbClr val="2B2B2B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формировать положительную мотивацию к занятиям;</a:t>
            </a:r>
            <a:endParaRPr lang="ru-RU" sz="28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ru-RU" sz="2800" dirty="0">
                <a:solidFill>
                  <a:srgbClr val="2B2B2B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преодолевать барьер в общении;</a:t>
            </a:r>
            <a:endParaRPr lang="ru-RU" sz="28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ru-RU" sz="2800" dirty="0">
                <a:solidFill>
                  <a:srgbClr val="2B2B2B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создавать ситуацию успеха для каждого ребёнка;</a:t>
            </a:r>
            <a:endParaRPr lang="ru-RU" sz="28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ru-RU" sz="2800" dirty="0">
                <a:solidFill>
                  <a:srgbClr val="2B2B2B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создавать эмоционально-благоприятную атмосферу, способствующую возникновению радостных эмоций, душевного благополучия.</a:t>
            </a:r>
            <a:endParaRPr lang="ru-RU" sz="2800" dirty="0"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4496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3059" y="908720"/>
            <a:ext cx="871296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Реализация игровых приемов и ситуаций на занятиях проходит по таким основным направлениям:</a:t>
            </a:r>
            <a:endParaRPr lang="ru-RU" sz="28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ru-RU" sz="28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дидактическая цель ставится перед детьми в форме игровой задачи;</a:t>
            </a:r>
            <a:endParaRPr lang="ru-RU" sz="28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ru-RU" sz="28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учебная деятельность подчиняется правилам игры;</a:t>
            </a:r>
            <a:endParaRPr lang="ru-RU" sz="28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ru-RU" sz="28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учебный материал используется в качестве ее средства;</a:t>
            </a:r>
            <a:endParaRPr lang="ru-RU" sz="28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ru-RU" sz="28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 учебную деятельность вводится элемент соревнования, который переводит дидактическую задачу в игровую;</a:t>
            </a:r>
            <a:endParaRPr lang="ru-RU" sz="28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ru-RU" sz="28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успешное выполнение дидактического задания связывается с игровым результатом.</a:t>
            </a:r>
            <a:endParaRPr lang="ru-RU" sz="28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988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Другая 40">
      <a:dk1>
        <a:srgbClr val="7030A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</TotalTime>
  <Words>596</Words>
  <Application>Microsoft Office PowerPoint</Application>
  <PresentationFormat>Экран (4:3)</PresentationFormat>
  <Paragraphs>81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1_Тема Office</vt:lpstr>
      <vt:lpstr>Воздушный 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Алексей</dc:creator>
  <cp:lastModifiedBy>DS27</cp:lastModifiedBy>
  <cp:revision>26</cp:revision>
  <dcterms:created xsi:type="dcterms:W3CDTF">2015-11-24T16:19:11Z</dcterms:created>
  <dcterms:modified xsi:type="dcterms:W3CDTF">2020-10-01T03:20:05Z</dcterms:modified>
</cp:coreProperties>
</file>