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77" r:id="rId5"/>
    <p:sldId id="260" r:id="rId6"/>
    <p:sldId id="285" r:id="rId7"/>
    <p:sldId id="275" r:id="rId8"/>
    <p:sldId id="261" r:id="rId9"/>
    <p:sldId id="28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4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4D91-9551-44AB-94C4-621003FD4D5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DD6A-21B5-4FAB-A4D9-59E5B8B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DD6A-21B5-4FAB-A4D9-59E5B8B8BC0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0A9D-723E-4744-BCED-19E096009EA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500174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«Играем в детском саду и дома»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4286256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Авторы:</a:t>
            </a:r>
            <a:br>
              <a:rPr lang="ru-RU" dirty="0" smtClean="0"/>
            </a:br>
            <a:r>
              <a:rPr lang="ru-RU" dirty="0" smtClean="0"/>
              <a:t> Молчанова С.В. ,</a:t>
            </a:r>
            <a:br>
              <a:rPr lang="ru-RU" dirty="0" smtClean="0"/>
            </a:br>
            <a:r>
              <a:rPr lang="ru-RU" dirty="0" smtClean="0"/>
              <a:t> воспитатель высшей категории</a:t>
            </a:r>
            <a:br>
              <a:rPr lang="ru-RU" dirty="0" smtClean="0"/>
            </a:br>
            <a:r>
              <a:rPr lang="ru-RU" dirty="0" smtClean="0"/>
              <a:t>Костромина Г.А., </a:t>
            </a:r>
            <a:br>
              <a:rPr lang="ru-RU" dirty="0" smtClean="0"/>
            </a:br>
            <a:r>
              <a:rPr lang="ru-RU" dirty="0" smtClean="0"/>
              <a:t>воспитатель высшей категории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500042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27 «ПЕТУШОК»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Камень-на-Оби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Каменского района Алтайского края</a:t>
            </a:r>
            <a:endParaRPr lang="ru-RU" dirty="0"/>
          </a:p>
        </p:txBody>
      </p:sp>
      <p:pic>
        <p:nvPicPr>
          <p:cNvPr id="9" name="Рисунок 8" descr="C:\Users\DS27\Downloads\эмблема 2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1146559" cy="126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57148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КОНСТРУКТОРСКИЕ ИГРЫ</a:t>
            </a:r>
            <a:endParaRPr lang="ru-RU" sz="3600" b="1" dirty="0"/>
          </a:p>
        </p:txBody>
      </p:sp>
      <p:pic>
        <p:nvPicPr>
          <p:cNvPr id="3074" name="Picture 2" descr="C:\Users\Admin\Desktop\Фото 2 мл.гр.2019-2020г\Конструирование\20200203_104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4214842" cy="2370849"/>
          </a:xfrm>
          <a:prstGeom prst="rect">
            <a:avLst/>
          </a:prstGeom>
          <a:noFill/>
        </p:spPr>
      </p:pic>
      <p:pic>
        <p:nvPicPr>
          <p:cNvPr id="3075" name="Picture 3" descr="C:\Users\Admin\Desktop\Фото 2 мл.гр.2019-2020г\Конструирование\20200203_104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643306" y="3500438"/>
            <a:ext cx="495303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42860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ПОДВИЖНЫЕ  ИГРЫ</a:t>
            </a:r>
            <a:endParaRPr lang="ru-RU" sz="3600" b="1" dirty="0"/>
          </a:p>
        </p:txBody>
      </p:sp>
      <p:pic>
        <p:nvPicPr>
          <p:cNvPr id="1026" name="Picture 2" descr="C:\Users\Admin\Desktop\Фото 2 мл.гр.2019-2020г\Весёлые мячи\b77eae78-8d29-451b-b34c-d81467869f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214711" cy="4286280"/>
          </a:xfrm>
          <a:prstGeom prst="rect">
            <a:avLst/>
          </a:prstGeom>
          <a:noFill/>
        </p:spPr>
      </p:pic>
      <p:pic>
        <p:nvPicPr>
          <p:cNvPr id="5" name="Picture 2" descr="C:\Users\Admin\Desktop\Фото 2 мл.гр.2019-2020г\Спортивные\20200203_112032_Richtone(HDR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4028952" cy="2266426"/>
          </a:xfrm>
          <a:prstGeom prst="rect">
            <a:avLst/>
          </a:prstGeom>
          <a:noFill/>
        </p:spPr>
      </p:pic>
      <p:pic>
        <p:nvPicPr>
          <p:cNvPr id="1027" name="Picture 3" descr="C:\Users\Admin\Desktop\Фото 2 мл.гр.2019-2020г\Спортивные\20200203_112254_Richtone(HDR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6707" y="3643314"/>
            <a:ext cx="444475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214554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 БЫВАЮТ ИГРУШКИ?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47090" y="714356"/>
            <a:ext cx="636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 из реальной жизни</a:t>
            </a:r>
            <a:endParaRPr lang="ru-RU" sz="3600" b="1" dirty="0"/>
          </a:p>
        </p:txBody>
      </p:sp>
      <p:pic>
        <p:nvPicPr>
          <p:cNvPr id="24580" name="Picture 4" descr="http://www.tigrusha.ru/img/p/1132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2314564" cy="2314565"/>
          </a:xfrm>
          <a:prstGeom prst="rect">
            <a:avLst/>
          </a:prstGeom>
          <a:noFill/>
        </p:spPr>
      </p:pic>
      <p:pic>
        <p:nvPicPr>
          <p:cNvPr id="24586" name="Picture 10" descr="http://img-sotmarket.ru/140x200/img/detskie_tovary/detskie_igrushki/kukly/zapf_creation/f03_zapf_creation_baby_born_interaktivnaja_43_sm_815_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785925"/>
            <a:ext cx="1785950" cy="4013371"/>
          </a:xfrm>
          <a:prstGeom prst="rect">
            <a:avLst/>
          </a:prstGeom>
          <a:noFill/>
        </p:spPr>
      </p:pic>
      <p:pic>
        <p:nvPicPr>
          <p:cNvPr id="24590" name="Picture 14" descr="http://www.mirmalisha.ru/images/product_images/popup_images/4653_0.jpg"/>
          <p:cNvPicPr>
            <a:picLocks noChangeAspect="1" noChangeArrowheads="1"/>
          </p:cNvPicPr>
          <p:nvPr/>
        </p:nvPicPr>
        <p:blipFill>
          <a:blip r:embed="rId5" cstate="print"/>
          <a:srcRect r="10207"/>
          <a:stretch>
            <a:fillRect/>
          </a:stretch>
        </p:blipFill>
        <p:spPr bwMode="auto">
          <a:xfrm>
            <a:off x="6143636" y="1643050"/>
            <a:ext cx="2643206" cy="2211314"/>
          </a:xfrm>
          <a:prstGeom prst="rect">
            <a:avLst/>
          </a:prstGeom>
          <a:noFill/>
        </p:spPr>
      </p:pic>
      <p:pic>
        <p:nvPicPr>
          <p:cNvPr id="24578" name="Picture 2" descr="http://www.veselinka.su/content/catalog/big/1759_img.jpg"/>
          <p:cNvPicPr>
            <a:picLocks noChangeAspect="1" noChangeArrowheads="1"/>
          </p:cNvPicPr>
          <p:nvPr/>
        </p:nvPicPr>
        <p:blipFill>
          <a:blip r:embed="rId6" cstate="print"/>
          <a:srcRect l="4237" r="2542" b="6220"/>
          <a:stretch>
            <a:fillRect/>
          </a:stretch>
        </p:blipFill>
        <p:spPr bwMode="auto">
          <a:xfrm>
            <a:off x="285720" y="4071942"/>
            <a:ext cx="3143272" cy="2428892"/>
          </a:xfrm>
          <a:prstGeom prst="rect">
            <a:avLst/>
          </a:prstGeom>
          <a:noFill/>
        </p:spPr>
      </p:pic>
      <p:pic>
        <p:nvPicPr>
          <p:cNvPr id="24588" name="Picture 12" descr="http://rada-baby.ru/products_pictures/detskie-vesy-zavod--363-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071942"/>
            <a:ext cx="1798879" cy="248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42860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Игрушки, помогающие </a:t>
            </a:r>
          </a:p>
          <a:p>
            <a:r>
              <a:rPr lang="ru-RU" sz="3600" b="1" dirty="0" smtClean="0"/>
              <a:t>выплеснуть агрессию</a:t>
            </a:r>
            <a:endParaRPr lang="ru-RU" sz="3600" b="1" dirty="0"/>
          </a:p>
        </p:txBody>
      </p:sp>
      <p:pic>
        <p:nvPicPr>
          <p:cNvPr id="23556" name="Picture 4" descr="http://shaiba-dom.ru/_photo/igri/d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928802"/>
            <a:ext cx="2314564" cy="2314565"/>
          </a:xfrm>
          <a:prstGeom prst="rect">
            <a:avLst/>
          </a:prstGeom>
          <a:noFill/>
        </p:spPr>
      </p:pic>
      <p:pic>
        <p:nvPicPr>
          <p:cNvPr id="23558" name="Picture 6" descr="http://www.mirigrushek.net/images/product_images/original_images/210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2657498" cy="1771665"/>
          </a:xfrm>
          <a:prstGeom prst="rect">
            <a:avLst/>
          </a:prstGeom>
          <a:noFill/>
        </p:spPr>
      </p:pic>
      <p:pic>
        <p:nvPicPr>
          <p:cNvPr id="23560" name="Picture 8" descr="http://www.eradetstva.ru/products_pictures/big/Bokserskiy_nabor_RF_malyy-3953-00.jpg"/>
          <p:cNvPicPr>
            <a:picLocks noChangeAspect="1" noChangeArrowheads="1"/>
          </p:cNvPicPr>
          <p:nvPr/>
        </p:nvPicPr>
        <p:blipFill>
          <a:blip r:embed="rId5" cstate="print"/>
          <a:srcRect t="10989" b="14834"/>
          <a:stretch>
            <a:fillRect/>
          </a:stretch>
        </p:blipFill>
        <p:spPr bwMode="auto">
          <a:xfrm>
            <a:off x="6500826" y="4786322"/>
            <a:ext cx="1903500" cy="1714512"/>
          </a:xfrm>
          <a:prstGeom prst="rect">
            <a:avLst/>
          </a:prstGeom>
          <a:noFill/>
        </p:spPr>
      </p:pic>
      <p:pic>
        <p:nvPicPr>
          <p:cNvPr id="23562" name="Picture 10" descr="http://up.metachan.ru/jpg/1278/12786328573675858.jpg"/>
          <p:cNvPicPr>
            <a:picLocks noChangeAspect="1" noChangeArrowheads="1"/>
          </p:cNvPicPr>
          <p:nvPr/>
        </p:nvPicPr>
        <p:blipFill>
          <a:blip r:embed="rId6" cstate="print"/>
          <a:srcRect t="8571" r="5865"/>
          <a:stretch>
            <a:fillRect/>
          </a:stretch>
        </p:blipFill>
        <p:spPr bwMode="auto">
          <a:xfrm>
            <a:off x="2428860" y="4214818"/>
            <a:ext cx="2536048" cy="2028816"/>
          </a:xfrm>
          <a:prstGeom prst="rect">
            <a:avLst/>
          </a:prstGeom>
          <a:noFill/>
        </p:spPr>
      </p:pic>
      <p:pic>
        <p:nvPicPr>
          <p:cNvPr id="23564" name="Picture 12" descr="http://chembarisova.ru/sbip_files_product/3000/2245/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71942"/>
            <a:ext cx="1753732" cy="2286016"/>
          </a:xfrm>
          <a:prstGeom prst="rect">
            <a:avLst/>
          </a:prstGeom>
          <a:noFill/>
        </p:spPr>
      </p:pic>
      <p:pic>
        <p:nvPicPr>
          <p:cNvPr id="23568" name="Picture 16" descr="http://www.modelkits.com.ua/images/rsgallery/original/Foto_3.jpg"/>
          <p:cNvPicPr>
            <a:picLocks noChangeAspect="1" noChangeArrowheads="1"/>
          </p:cNvPicPr>
          <p:nvPr/>
        </p:nvPicPr>
        <p:blipFill>
          <a:blip r:embed="rId8" cstate="print"/>
          <a:srcRect l="7246" r="7608"/>
          <a:stretch>
            <a:fillRect/>
          </a:stretch>
        </p:blipFill>
        <p:spPr bwMode="auto">
          <a:xfrm>
            <a:off x="2928926" y="2143116"/>
            <a:ext cx="2714644" cy="1640327"/>
          </a:xfrm>
          <a:prstGeom prst="rect">
            <a:avLst/>
          </a:prstGeom>
          <a:noFill/>
        </p:spPr>
      </p:pic>
      <p:pic>
        <p:nvPicPr>
          <p:cNvPr id="23566" name="Picture 14" descr="http://storage0.dms.mpinteractiv.ro/media/401/581/7967/6447675/1/ball.jpg?width=6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643314"/>
            <a:ext cx="2121682" cy="202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 для развития творческой</a:t>
            </a:r>
          </a:p>
          <a:p>
            <a:r>
              <a:rPr lang="ru-RU" sz="3600" b="1" dirty="0" smtClean="0"/>
              <a:t>фантазии и самовыражения</a:t>
            </a:r>
            <a:endParaRPr lang="ru-RU" sz="3600" b="1" dirty="0"/>
          </a:p>
        </p:txBody>
      </p:sp>
      <p:pic>
        <p:nvPicPr>
          <p:cNvPr id="22532" name="Picture 4" descr="&amp;Kcy;&amp;ocy;&amp;ncy;&amp;scy;&amp;tcy;&amp;rcy;&amp;ucy;&amp;kcy;&amp;tcy;&amp;ocy;&amp;rcy; 40 &amp;dcy;&amp;iecy;&amp;tcy;&amp;acy;&amp;lcy;&amp;iecy;&amp;jcy; Pilsan"/>
          <p:cNvPicPr>
            <a:picLocks noChangeAspect="1" noChangeArrowheads="1"/>
          </p:cNvPicPr>
          <p:nvPr/>
        </p:nvPicPr>
        <p:blipFill>
          <a:blip r:embed="rId3" cstate="print"/>
          <a:srcRect l="43500" t="9000" b="26499"/>
          <a:stretch>
            <a:fillRect/>
          </a:stretch>
        </p:blipFill>
        <p:spPr bwMode="auto">
          <a:xfrm>
            <a:off x="2928926" y="1887712"/>
            <a:ext cx="2047856" cy="2337847"/>
          </a:xfrm>
          <a:prstGeom prst="rect">
            <a:avLst/>
          </a:prstGeom>
          <a:noFill/>
        </p:spPr>
      </p:pic>
      <p:pic>
        <p:nvPicPr>
          <p:cNvPr id="22534" name="Picture 6" descr="http://www.segment.ru/data/images/plastili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09461"/>
            <a:ext cx="2871780" cy="2081000"/>
          </a:xfrm>
          <a:prstGeom prst="rect">
            <a:avLst/>
          </a:prstGeom>
          <a:noFill/>
        </p:spPr>
      </p:pic>
      <p:pic>
        <p:nvPicPr>
          <p:cNvPr id="22536" name="Picture 8" descr="http://im6-tub-ru.yandex.net/i?id=341737594-25-72&amp;n=21"/>
          <p:cNvPicPr>
            <a:picLocks noChangeAspect="1" noChangeArrowheads="1"/>
          </p:cNvPicPr>
          <p:nvPr/>
        </p:nvPicPr>
        <p:blipFill>
          <a:blip r:embed="rId5" cstate="print"/>
          <a:srcRect l="2502" t="3235"/>
          <a:stretch>
            <a:fillRect/>
          </a:stretch>
        </p:blipFill>
        <p:spPr bwMode="auto">
          <a:xfrm>
            <a:off x="428596" y="4429132"/>
            <a:ext cx="2784146" cy="2136488"/>
          </a:xfrm>
          <a:prstGeom prst="rect">
            <a:avLst/>
          </a:prstGeom>
          <a:noFill/>
        </p:spPr>
      </p:pic>
      <p:pic>
        <p:nvPicPr>
          <p:cNvPr id="22538" name="Picture 10" descr="http://web-igrushki.ru/img/10010929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214554"/>
            <a:ext cx="1905000" cy="1905000"/>
          </a:xfrm>
          <a:prstGeom prst="rect">
            <a:avLst/>
          </a:prstGeom>
          <a:noFill/>
        </p:spPr>
      </p:pic>
      <p:pic>
        <p:nvPicPr>
          <p:cNvPr id="22540" name="Picture 12" descr="http://www.hohloma.org/images/tovary/0033.jpg"/>
          <p:cNvPicPr>
            <a:picLocks noChangeAspect="1" noChangeArrowheads="1"/>
          </p:cNvPicPr>
          <p:nvPr/>
        </p:nvPicPr>
        <p:blipFill>
          <a:blip r:embed="rId7" cstate="print"/>
          <a:srcRect l="21645" r="24242"/>
          <a:stretch>
            <a:fillRect/>
          </a:stretch>
        </p:blipFill>
        <p:spPr bwMode="auto">
          <a:xfrm>
            <a:off x="7286644" y="1912832"/>
            <a:ext cx="1643074" cy="2280949"/>
          </a:xfrm>
          <a:prstGeom prst="rect">
            <a:avLst/>
          </a:prstGeom>
          <a:noFill/>
        </p:spPr>
      </p:pic>
      <p:pic>
        <p:nvPicPr>
          <p:cNvPr id="22542" name="Picture 14" descr="http://sh14.oskoluno.ru/images/psiholog.files/for_husb.files/image00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143116"/>
            <a:ext cx="2190779" cy="1505663"/>
          </a:xfrm>
          <a:prstGeom prst="rect">
            <a:avLst/>
          </a:prstGeom>
          <a:noFill/>
        </p:spPr>
      </p:pic>
      <p:pic>
        <p:nvPicPr>
          <p:cNvPr id="22544" name="Picture 16" descr="http://www.korablik.ru/upload/catalog/585/585_600.jpg"/>
          <p:cNvPicPr>
            <a:picLocks noChangeAspect="1" noChangeArrowheads="1"/>
          </p:cNvPicPr>
          <p:nvPr/>
        </p:nvPicPr>
        <p:blipFill>
          <a:blip r:embed="rId9" cstate="print"/>
          <a:srcRect l="9950" r="10447"/>
          <a:stretch>
            <a:fillRect/>
          </a:stretch>
        </p:blipFill>
        <p:spPr bwMode="auto">
          <a:xfrm>
            <a:off x="3428992" y="4643446"/>
            <a:ext cx="2286016" cy="191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714356"/>
            <a:ext cx="13181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Развивающие: настольно- печатные</a:t>
            </a:r>
            <a:r>
              <a:rPr lang="ru-RU" sz="3600" b="1" dirty="0" smtClean="0"/>
              <a:t>,</a:t>
            </a:r>
          </a:p>
          <a:p>
            <a:r>
              <a:rPr lang="ru-RU" sz="3600" b="1" dirty="0" smtClean="0"/>
              <a:t> </a:t>
            </a:r>
            <a:r>
              <a:rPr lang="ru-RU" sz="3600" b="1" dirty="0" err="1"/>
              <a:t>Дьенеша</a:t>
            </a:r>
            <a:r>
              <a:rPr lang="ru-RU" sz="3600" b="1" dirty="0"/>
              <a:t>, </a:t>
            </a:r>
            <a:r>
              <a:rPr lang="ru-RU" sz="3600" b="1" dirty="0" err="1" smtClean="0"/>
              <a:t>Кюизенера</a:t>
            </a:r>
            <a:r>
              <a:rPr lang="ru-RU" sz="3600" b="1" dirty="0" smtClean="0"/>
              <a:t> </a:t>
            </a:r>
            <a:r>
              <a:rPr lang="ru-RU" sz="3600" b="1" dirty="0"/>
              <a:t>… </a:t>
            </a:r>
          </a:p>
          <a:p>
            <a:endParaRPr lang="ru-RU" dirty="0"/>
          </a:p>
        </p:txBody>
      </p:sp>
      <p:pic>
        <p:nvPicPr>
          <p:cNvPr id="21506" name="Picture 2" descr="http://www.megakot.ru/pictures/umnye_igry_rebusy_0003290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143380"/>
            <a:ext cx="2357454" cy="2357455"/>
          </a:xfrm>
          <a:prstGeom prst="rect">
            <a:avLst/>
          </a:prstGeom>
          <a:noFill/>
        </p:spPr>
      </p:pic>
      <p:pic>
        <p:nvPicPr>
          <p:cNvPr id="21508" name="Picture 4" descr="http://linerost.ru/d/301394/d/2_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143380"/>
            <a:ext cx="2381240" cy="2381240"/>
          </a:xfrm>
          <a:prstGeom prst="rect">
            <a:avLst/>
          </a:prstGeom>
          <a:noFill/>
        </p:spPr>
      </p:pic>
      <p:pic>
        <p:nvPicPr>
          <p:cNvPr id="21510" name="Picture 6" descr="http://hoztovar-spb.ru/d/237409/d/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143380"/>
            <a:ext cx="2381240" cy="2381240"/>
          </a:xfrm>
          <a:prstGeom prst="rect">
            <a:avLst/>
          </a:prstGeom>
          <a:noFill/>
        </p:spPr>
      </p:pic>
      <p:pic>
        <p:nvPicPr>
          <p:cNvPr id="21512" name="Picture 8" descr="http://images.tiu.ru/68511_w640_h640_00017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928802"/>
            <a:ext cx="2777949" cy="1952617"/>
          </a:xfrm>
          <a:prstGeom prst="rect">
            <a:avLst/>
          </a:prstGeom>
          <a:noFill/>
        </p:spPr>
      </p:pic>
      <p:pic>
        <p:nvPicPr>
          <p:cNvPr id="21514" name="Picture 10" descr="http://www.sadikam.ru/published/publicdata/SADIKAM31/attachments/SC/products_pictures/11286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857364"/>
            <a:ext cx="2509022" cy="205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00024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КАКИЕ  ИГРЫ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ПОИГРАТЬ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85723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ПРИЩЕПКАМИ</a:t>
            </a:r>
            <a:endParaRPr lang="ru-RU" sz="3200" b="1" dirty="0"/>
          </a:p>
        </p:txBody>
      </p:sp>
      <p:pic>
        <p:nvPicPr>
          <p:cNvPr id="8" name="Рисунок 7" descr="&amp;Pcy;&amp;rcy;&amp;icy;&amp;shchcy;&amp;iecy;&amp;pcy;&amp;kcy;&amp;acy;&amp;mcy;&amp;icy; &amp;icy;&amp;gcy;&amp;rcy;&amp;acy;&amp;iecy;&amp;mcy; — &amp;ncy;&amp;iecy; &amp;tcy;&amp;ocy;&amp;lcy;&amp;softcy;&amp;kcy;&amp;ocy; &amp;mcy;&amp;iecy;&amp;lcy;&amp;kcy;&amp;ucy;&amp;yucy; &amp;mcy;&amp;ocy;&amp;tcy;&amp;ocy;&amp;rcy;&amp;icy;&amp;kcy;&amp;ucy; &amp;rcy;&amp;acy;&amp;zcy;&amp;vcy;&amp;icy;&amp;vcy;&amp;acy;&amp;iecy;&amp;m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4365936" cy="31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am.ru/upload/blogs/2748988165744947a4ee04c7ab0204a5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86124"/>
            <a:ext cx="3718885" cy="29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1" y="500042"/>
            <a:ext cx="4143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ПУГОВИЦАМИ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6" name="Рисунок 5" descr="Игры с пуговиц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576009" cy="25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am.ru/upload/blogs/fa874fbd2a010d254bd6dfa86bb9503b.jpg.jpg"/>
          <p:cNvPicPr/>
          <p:nvPr/>
        </p:nvPicPr>
        <p:blipFill>
          <a:blip r:embed="rId4" cstate="print"/>
          <a:srcRect l="14340" t="13006" r="13957" b="10817"/>
          <a:stretch>
            <a:fillRect/>
          </a:stretch>
        </p:blipFill>
        <p:spPr bwMode="auto">
          <a:xfrm>
            <a:off x="5286380" y="1357298"/>
            <a:ext cx="17859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am.ru/upload/blogs/bf13b11c2624db345b2ff9044fe4aa0d.jpg.jpg"/>
          <p:cNvPicPr/>
          <p:nvPr/>
        </p:nvPicPr>
        <p:blipFill>
          <a:blip r:embed="rId5" cstate="print"/>
          <a:srcRect l="27063" t="37416" r="9522" b="17641"/>
          <a:stretch>
            <a:fillRect/>
          </a:stretch>
        </p:blipFill>
        <p:spPr bwMode="auto">
          <a:xfrm rot="10800000">
            <a:off x="785786" y="4572008"/>
            <a:ext cx="33575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b5de4dfb8115fb81bdbed7a6fc7455e3.jpg.jpg"/>
          <p:cNvPicPr/>
          <p:nvPr/>
        </p:nvPicPr>
        <p:blipFill>
          <a:blip r:embed="rId6" cstate="print"/>
          <a:srcRect l="9231" t="12500" r="24615"/>
          <a:stretch>
            <a:fillRect/>
          </a:stretch>
        </p:blipFill>
        <p:spPr bwMode="auto">
          <a:xfrm>
            <a:off x="6215074" y="4071942"/>
            <a:ext cx="23574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714356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  <a:cs typeface="Times New Roman" pitchFamily="18" charset="0"/>
              </a:rPr>
              <a:t>« 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любознательности.»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                                             Сухомлинский В.А.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52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500570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«Каков ребенок в игре, таков во многом он будет на работе, когда вырастет.</a:t>
            </a:r>
          </a:p>
          <a:p>
            <a:pPr algn="r"/>
            <a:r>
              <a:rPr lang="ru-RU" sz="2800" b="1" dirty="0" smtClean="0"/>
              <a:t>Макаренко А.С.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785794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ИГРЫ С МАКАРОНАМИ</a:t>
            </a:r>
            <a:endParaRPr lang="ru-RU" sz="3200" b="1" dirty="0"/>
          </a:p>
        </p:txBody>
      </p:sp>
      <p:pic>
        <p:nvPicPr>
          <p:cNvPr id="17414" name="Picture 6" descr="http://www.breasting.ru/images/p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3208968" cy="3071834"/>
          </a:xfrm>
          <a:prstGeom prst="rect">
            <a:avLst/>
          </a:prstGeom>
          <a:noFill/>
        </p:spPr>
      </p:pic>
      <p:pic>
        <p:nvPicPr>
          <p:cNvPr id="17416" name="Picture 8" descr="http://www.e-etkinlik.com/data/media/1/Bornenes_hobbybog_-_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32202"/>
            <a:ext cx="2928958" cy="2752088"/>
          </a:xfrm>
          <a:prstGeom prst="rect">
            <a:avLst/>
          </a:prstGeom>
          <a:noFill/>
        </p:spPr>
      </p:pic>
      <p:pic>
        <p:nvPicPr>
          <p:cNvPr id="17418" name="Picture 10" descr="makaroni3 &amp;Vcy;&amp;iecy;&amp;scy;&amp;iecy;&amp;lcy;&amp;ycy;&amp;iecy; &amp;icy;&amp;gcy;&amp;rcy;&amp;ycy; &amp;dcy;&amp;lcy;&amp;yacy; &amp;mcy;&amp;acy;&amp;lcy;&amp;ycy;&amp;shcy;&amp;iecy;&amp;jcy; &amp;scy; &amp;mcy;&amp;acy;&amp;kcy;&amp;acy;&amp;rcy;&amp;ocy;&amp;ncy;&amp;acy;&amp;mcy;&amp;i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00174"/>
            <a:ext cx="2762248" cy="2071687"/>
          </a:xfrm>
          <a:prstGeom prst="rect">
            <a:avLst/>
          </a:prstGeom>
          <a:noFill/>
        </p:spPr>
      </p:pic>
      <p:pic>
        <p:nvPicPr>
          <p:cNvPr id="17410" name="Picture 2" descr="http://stranamasterov.ucoz.ru/_nw/2/048427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86256"/>
            <a:ext cx="2832614" cy="231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pic>
        <p:nvPicPr>
          <p:cNvPr id="16386" name="Picture 2" descr="http://www.neizvestniy-geniy.ru/images/works/photo/2010/12/268439_1.jpg"/>
          <p:cNvPicPr>
            <a:picLocks noChangeAspect="1" noChangeArrowheads="1"/>
          </p:cNvPicPr>
          <p:nvPr/>
        </p:nvPicPr>
        <p:blipFill>
          <a:blip r:embed="rId3" cstate="print"/>
          <a:srcRect l="16304" r="16666"/>
          <a:stretch>
            <a:fillRect/>
          </a:stretch>
        </p:blipFill>
        <p:spPr bwMode="auto">
          <a:xfrm>
            <a:off x="857224" y="4071942"/>
            <a:ext cx="2643206" cy="2219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857232"/>
            <a:ext cx="4532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ИГРЫ С ЗУБОЧИСТКАМИ</a:t>
            </a:r>
            <a:endParaRPr lang="ru-RU" sz="3200" b="1" dirty="0"/>
          </a:p>
        </p:txBody>
      </p:sp>
      <p:pic>
        <p:nvPicPr>
          <p:cNvPr id="16390" name="Picture 6" descr="http://picfun.ru/uploads/posts/2009-01/1231000617_aa95da93c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86190"/>
            <a:ext cx="3428992" cy="2575886"/>
          </a:xfrm>
          <a:prstGeom prst="rect">
            <a:avLst/>
          </a:prstGeom>
          <a:noFill/>
        </p:spPr>
      </p:pic>
      <p:pic>
        <p:nvPicPr>
          <p:cNvPr id="16392" name="Picture 8" descr="http://babulyam.ru/wp-content/uploads/2011/12/IMGP1562-300x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785926"/>
            <a:ext cx="2857500" cy="1781176"/>
          </a:xfrm>
          <a:prstGeom prst="rect">
            <a:avLst/>
          </a:prstGeom>
          <a:noFill/>
        </p:spPr>
      </p:pic>
      <p:pic>
        <p:nvPicPr>
          <p:cNvPr id="16388" name="Picture 4" descr="http://www.webpark.ru/uploads32/tooth_pick_art_28.jpg"/>
          <p:cNvPicPr>
            <a:picLocks noChangeAspect="1" noChangeArrowheads="1"/>
          </p:cNvPicPr>
          <p:nvPr/>
        </p:nvPicPr>
        <p:blipFill>
          <a:blip r:embed="rId6" cstate="print"/>
          <a:srcRect r="21631"/>
          <a:stretch>
            <a:fillRect/>
          </a:stretch>
        </p:blipFill>
        <p:spPr bwMode="auto">
          <a:xfrm>
            <a:off x="5857884" y="1571612"/>
            <a:ext cx="2643206" cy="253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71435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КРЫШКАМИ</a:t>
            </a:r>
            <a:endParaRPr lang="ru-RU" sz="3200" b="1" dirty="0"/>
          </a:p>
        </p:txBody>
      </p:sp>
      <p:pic>
        <p:nvPicPr>
          <p:cNvPr id="1026" name="Picture 2" descr="http://www.maaam.ru/upload/blogs/1289a35d698cc7711576e8e5ddfda801.jpg.jpg"/>
          <p:cNvPicPr>
            <a:picLocks noChangeAspect="1" noChangeArrowheads="1"/>
          </p:cNvPicPr>
          <p:nvPr/>
        </p:nvPicPr>
        <p:blipFill>
          <a:blip r:embed="rId3" cstate="print"/>
          <a:srcRect t="12245"/>
          <a:stretch>
            <a:fillRect/>
          </a:stretch>
        </p:blipFill>
        <p:spPr bwMode="auto">
          <a:xfrm>
            <a:off x="4643438" y="1428736"/>
            <a:ext cx="4143404" cy="2727033"/>
          </a:xfrm>
          <a:prstGeom prst="rect">
            <a:avLst/>
          </a:prstGeom>
          <a:noFill/>
        </p:spPr>
      </p:pic>
      <p:pic>
        <p:nvPicPr>
          <p:cNvPr id="1030" name="Picture 6" descr="&amp;Ocy;&amp;bcy;&amp;ocy;&amp;rcy;&amp;ucy;&amp;dcy;&amp;ocy;&amp;vcy;&amp;acy;&amp;ncy;&amp;icy;&amp;iecy; &amp;fcy;&amp;icy;&amp;zcy;&amp;kcy;&amp;ucy;&amp;lcy;&amp;softcy;&amp;tcy;&amp;ucy;&amp;rcy;&amp;ncy;&amp;ocy;&amp;gcy;&amp;ocy; &amp;ucy;&amp;gcy;&amp;ocy;&amp;lcy;&amp;kcy;&amp;acy;"/>
          <p:cNvPicPr>
            <a:picLocks noChangeAspect="1" noChangeArrowheads="1"/>
          </p:cNvPicPr>
          <p:nvPr/>
        </p:nvPicPr>
        <p:blipFill>
          <a:blip r:embed="rId4" cstate="print"/>
          <a:srcRect l="25583" t="30024" b="26913"/>
          <a:stretch>
            <a:fillRect/>
          </a:stretch>
        </p:blipFill>
        <p:spPr bwMode="auto">
          <a:xfrm>
            <a:off x="571472" y="4786322"/>
            <a:ext cx="3948135" cy="1714512"/>
          </a:xfrm>
          <a:prstGeom prst="rect">
            <a:avLst/>
          </a:prstGeom>
          <a:noFill/>
        </p:spPr>
      </p:pic>
      <p:pic>
        <p:nvPicPr>
          <p:cNvPr id="1036" name="Picture 12" descr="http://myremontik.ucoz.ru/_ph/9/124974248.jpg"/>
          <p:cNvPicPr>
            <a:picLocks noChangeAspect="1" noChangeArrowheads="1"/>
          </p:cNvPicPr>
          <p:nvPr/>
        </p:nvPicPr>
        <p:blipFill>
          <a:blip r:embed="rId5" cstate="print"/>
          <a:srcRect t="7235" r="7609"/>
          <a:stretch>
            <a:fillRect/>
          </a:stretch>
        </p:blipFill>
        <p:spPr bwMode="auto">
          <a:xfrm>
            <a:off x="5357818" y="3840072"/>
            <a:ext cx="3571868" cy="2694080"/>
          </a:xfrm>
          <a:prstGeom prst="rect">
            <a:avLst/>
          </a:prstGeom>
          <a:noFill/>
        </p:spPr>
      </p:pic>
      <p:pic>
        <p:nvPicPr>
          <p:cNvPr id="1038" name="Picture 14" descr="http://for-children.ru/uploads/posts/2012-10/1351630533_90830609_4979214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785926"/>
            <a:ext cx="3209923" cy="233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214546" y="393353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Разрезные картинки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maaam.ru/upload/blogs/b5af8f3fd421fdfcdd6a38902156d41b.jpg.jpg"/>
          <p:cNvPicPr>
            <a:picLocks noChangeAspect="1" noChangeArrowheads="1"/>
          </p:cNvPicPr>
          <p:nvPr/>
        </p:nvPicPr>
        <p:blipFill>
          <a:blip r:embed="rId3" cstate="print"/>
          <a:srcRect l="21622" t="9305" r="16216" b="8809"/>
          <a:stretch>
            <a:fillRect/>
          </a:stretch>
        </p:blipFill>
        <p:spPr bwMode="auto">
          <a:xfrm>
            <a:off x="5143504" y="1857364"/>
            <a:ext cx="2717891" cy="2599722"/>
          </a:xfrm>
          <a:prstGeom prst="rect">
            <a:avLst/>
          </a:prstGeom>
          <a:noFill/>
        </p:spPr>
      </p:pic>
      <p:pic>
        <p:nvPicPr>
          <p:cNvPr id="1026" name="Picture 2" descr="&amp;Rcy;&amp;acy;&amp;zcy;&amp;rcy;&amp;iecy;&amp;zcy;&amp;ncy;&amp;ycy;&amp;iecy; &amp;kcy;&amp;acy;&amp;rcy;&amp;tcy;&amp;icy;&amp;ncy;&amp;kcy;&amp;icy; &amp;icy;&amp;zcy; &amp;bcy;&amp;rcy;&amp;ocy;&amp;scy;&amp;ocy;&amp;vcy;&amp;ocy;&amp;gcy;&amp;ocy; &amp;mcy;&amp;acy;&amp;tcy;&amp;iecy;&amp;rcy;&amp;icy;&amp;acy;&amp;lcy;&amp;acy;"/>
          <p:cNvPicPr>
            <a:picLocks noChangeAspect="1" noChangeArrowheads="1"/>
          </p:cNvPicPr>
          <p:nvPr/>
        </p:nvPicPr>
        <p:blipFill>
          <a:blip r:embed="rId4" cstate="print"/>
          <a:srcRect l="20270" t="3722" r="13513" b="5086"/>
          <a:stretch>
            <a:fillRect/>
          </a:stretch>
        </p:blipFill>
        <p:spPr bwMode="auto">
          <a:xfrm>
            <a:off x="642910" y="1785926"/>
            <a:ext cx="2928958" cy="2928958"/>
          </a:xfrm>
          <a:prstGeom prst="rect">
            <a:avLst/>
          </a:prstGeom>
          <a:noFill/>
        </p:spPr>
      </p:pic>
      <p:pic>
        <p:nvPicPr>
          <p:cNvPr id="1032" name="Picture 8" descr="http://www.maaam.ru/upload/blogs/f3a6f1a901bb3260479a4ad39480614d.jpg.jpg"/>
          <p:cNvPicPr>
            <a:picLocks noChangeAspect="1" noChangeArrowheads="1"/>
          </p:cNvPicPr>
          <p:nvPr/>
        </p:nvPicPr>
        <p:blipFill>
          <a:blip r:embed="rId5" cstate="print"/>
          <a:srcRect l="10811" t="18114" r="55405" b="13027"/>
          <a:stretch>
            <a:fillRect/>
          </a:stretch>
        </p:blipFill>
        <p:spPr bwMode="auto">
          <a:xfrm>
            <a:off x="6357950" y="3786190"/>
            <a:ext cx="1785950" cy="2643206"/>
          </a:xfrm>
          <a:prstGeom prst="rect">
            <a:avLst/>
          </a:prstGeom>
          <a:noFill/>
        </p:spPr>
      </p:pic>
      <p:pic>
        <p:nvPicPr>
          <p:cNvPr id="1030" name="Picture 6" descr="http://www.maaam.ru/upload/blogs/c5d6bf5962ce72c5b1147360aaeeb140.jpg.jpg"/>
          <p:cNvPicPr>
            <a:picLocks noChangeAspect="1" noChangeArrowheads="1"/>
          </p:cNvPicPr>
          <p:nvPr/>
        </p:nvPicPr>
        <p:blipFill>
          <a:blip r:embed="rId6" cstate="print"/>
          <a:srcRect l="5263" t="1902" r="5262" b="3408"/>
          <a:stretch>
            <a:fillRect/>
          </a:stretch>
        </p:blipFill>
        <p:spPr bwMode="auto">
          <a:xfrm>
            <a:off x="1928794" y="3714752"/>
            <a:ext cx="2714644" cy="266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42984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Игра – помощник нам, бесспорно,</a:t>
            </a:r>
            <a:br>
              <a:rPr lang="ru-RU" sz="3600" b="1" dirty="0" smtClean="0"/>
            </a:br>
            <a:r>
              <a:rPr lang="ru-RU" sz="3600" b="1" dirty="0" smtClean="0"/>
              <a:t>Игре все возрасты покорны.</a:t>
            </a:r>
            <a:br>
              <a:rPr lang="ru-RU" sz="3600" b="1" dirty="0" smtClean="0"/>
            </a:br>
            <a:r>
              <a:rPr lang="ru-RU" sz="3600" b="1" dirty="0" smtClean="0"/>
              <a:t>Взаимодействие в игре</a:t>
            </a:r>
            <a:br>
              <a:rPr lang="ru-RU" sz="3600" b="1" dirty="0" smtClean="0"/>
            </a:br>
            <a:r>
              <a:rPr lang="ru-RU" sz="3600" b="1" dirty="0" smtClean="0"/>
              <a:t>Поможет понимать друг друга,</a:t>
            </a:r>
            <a:br>
              <a:rPr lang="ru-RU" sz="3600" b="1" dirty="0" smtClean="0"/>
            </a:br>
            <a:r>
              <a:rPr lang="ru-RU" sz="3600" b="1" dirty="0" smtClean="0"/>
              <a:t>Нам стать внимательней, добрей,</a:t>
            </a:r>
            <a:br>
              <a:rPr lang="ru-RU" sz="3600" b="1" dirty="0" smtClean="0"/>
            </a:br>
            <a:r>
              <a:rPr lang="ru-RU" sz="3600" b="1" dirty="0" smtClean="0"/>
              <a:t>И разрешить вопрос досуга.</a:t>
            </a:r>
            <a:br>
              <a:rPr lang="ru-RU" sz="3600" b="1" dirty="0" smtClean="0"/>
            </a:br>
            <a:r>
              <a:rPr lang="ru-RU" sz="3600" b="1" dirty="0" smtClean="0"/>
              <a:t>Играйте с нами! Придумывайте сами! </a:t>
            </a:r>
            <a:br>
              <a:rPr lang="ru-RU" sz="3600" b="1" dirty="0" smtClean="0"/>
            </a:br>
            <a:r>
              <a:rPr lang="ru-RU" sz="3600" b="1" dirty="0" smtClean="0"/>
              <a:t>Играйте с друзьями! Удача за вами!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14554"/>
            <a:ext cx="726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693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Возможности игры огромны, они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познавательные процессы личности – внимание, </a:t>
            </a:r>
          </a:p>
          <a:p>
            <a:r>
              <a:rPr lang="ru-RU" sz="2400" b="1" dirty="0" smtClean="0"/>
              <a:t>    память, восприятие, мышление, воображение;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Тренируют наблюдательность и ум;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творческие способности у детей;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Формируют эмоционально-чувственную сферу личности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дошкольника;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Способствуют познанию ребенком самого себя и побуждают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его к самосовершенствованию;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Учат самодисциплине, настойчивости, выдержке –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всем тем качествам, без которых трудно жить и достигать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поставленных целей и задач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214554"/>
            <a:ext cx="8358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бывают игры ?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СЮЖЕТНО-РОЛЕВАЯ  ИГРА</a:t>
            </a:r>
            <a:endParaRPr lang="ru-RU" sz="3600" b="1" dirty="0"/>
          </a:p>
        </p:txBody>
      </p:sp>
      <p:pic>
        <p:nvPicPr>
          <p:cNvPr id="1026" name="Picture 2" descr="C:\Users\Admin\Desktop\Фото 2 мл.гр.2019-2020г\Сюжетно ролевые\Ветеринарная клиника\20200122_103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5785" y="2643182"/>
            <a:ext cx="4572034" cy="2571770"/>
          </a:xfrm>
          <a:prstGeom prst="rect">
            <a:avLst/>
          </a:prstGeom>
          <a:noFill/>
        </p:spPr>
      </p:pic>
      <p:pic>
        <p:nvPicPr>
          <p:cNvPr id="1027" name="Picture 3" descr="C:\Users\Admin\Desktop\Фото 2 мл.гр.2019-2020г\Сюжетно ролевые\Ветеринарная клиника\20200122_101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60795"/>
            <a:ext cx="4286280" cy="2411033"/>
          </a:xfrm>
          <a:prstGeom prst="rect">
            <a:avLst/>
          </a:prstGeom>
          <a:noFill/>
        </p:spPr>
      </p:pic>
      <p:pic>
        <p:nvPicPr>
          <p:cNvPr id="1028" name="Picture 4" descr="C:\Users\Admin\Desktop\Фото 2 мл.гр.2019-2020г\Сюжетно ролевые\Ветеринарная клиника\20200122_101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830838"/>
            <a:ext cx="4333904" cy="2437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Admin\Desktop\Фото 2 мл.гр.2019-2020г\Сюжетно ролевые\Зоопарк\a2e4c502-3c62-4525-b200-5456c19d1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429025" cy="4572032"/>
          </a:xfrm>
          <a:prstGeom prst="rect">
            <a:avLst/>
          </a:prstGeom>
          <a:noFill/>
        </p:spPr>
      </p:pic>
      <p:pic>
        <p:nvPicPr>
          <p:cNvPr id="2051" name="Picture 3" descr="C:\Users\Admin\Desktop\Фото 2 мл.гр.2019-2020г\ПДД\cf614a2a-4486-4edf-a471-19085451e3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71480"/>
            <a:ext cx="3793332" cy="505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ТЕАТРАЛИЗОВАННАЯ  ИГРА</a:t>
            </a:r>
            <a:endParaRPr lang="ru-RU" sz="3600" b="1" dirty="0">
              <a:latin typeface="+mj-lt"/>
            </a:endParaRPr>
          </a:p>
        </p:txBody>
      </p:sp>
      <p:pic>
        <p:nvPicPr>
          <p:cNvPr id="3074" name="Picture 2" descr="C:\Users\Admin\Desktop\Фото 2 мл.гр.2019-2020г\Театрализация\20200130_095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00108"/>
            <a:ext cx="3828968" cy="2153795"/>
          </a:xfrm>
          <a:prstGeom prst="rect">
            <a:avLst/>
          </a:prstGeom>
          <a:noFill/>
        </p:spPr>
      </p:pic>
      <p:pic>
        <p:nvPicPr>
          <p:cNvPr id="3075" name="Picture 3" descr="C:\Users\Admin\Desktop\Фото 2 мл.гр.2019-2020г\Театрализация\20200130_100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060" y="3357562"/>
            <a:ext cx="4360784" cy="2452941"/>
          </a:xfrm>
          <a:prstGeom prst="rect">
            <a:avLst/>
          </a:prstGeom>
          <a:noFill/>
        </p:spPr>
      </p:pic>
      <p:pic>
        <p:nvPicPr>
          <p:cNvPr id="3076" name="Picture 4" descr="C:\Users\Admin\Desktop\Фото 2 мл.гр.2019-2020г\Театрализация\20200130_095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73879" y="2702714"/>
            <a:ext cx="419102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64291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РАЗВИВАЮЩИЕ ИГРЫ</a:t>
            </a:r>
            <a:endParaRPr lang="ru-RU" sz="3600" b="1" dirty="0"/>
          </a:p>
        </p:txBody>
      </p:sp>
      <p:pic>
        <p:nvPicPr>
          <p:cNvPr id="5" name="Picture 2" descr="C:\Users\Admin\Desktop\Фото 2 мл.гр.2019-2020г\Развивающие\20200131_16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4699034" cy="2643206"/>
          </a:xfrm>
          <a:prstGeom prst="rect">
            <a:avLst/>
          </a:prstGeom>
          <a:noFill/>
        </p:spPr>
      </p:pic>
      <p:pic>
        <p:nvPicPr>
          <p:cNvPr id="1027" name="Picture 3" descr="D:\Фото Дети на прогулке 2 мл.гр 2019 г\20190626_093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2"/>
            <a:ext cx="3911410" cy="2200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C:\Users\Admin\Desktop\20200203_111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18225" y="1082578"/>
            <a:ext cx="3236771" cy="2786082"/>
          </a:xfrm>
          <a:prstGeom prst="rect">
            <a:avLst/>
          </a:prstGeom>
          <a:noFill/>
        </p:spPr>
      </p:pic>
      <p:pic>
        <p:nvPicPr>
          <p:cNvPr id="6" name="Picture 3" descr="C:\Users\Admin\Desktop\20200203_104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5012" y="2362410"/>
            <a:ext cx="4447066" cy="315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238</Words>
  <Application>Microsoft Office PowerPoint</Application>
  <PresentationFormat>Экран (4:3)</PresentationFormat>
  <Paragraphs>45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DS27</cp:lastModifiedBy>
  <cp:revision>67</cp:revision>
  <dcterms:created xsi:type="dcterms:W3CDTF">2013-03-24T08:36:53Z</dcterms:created>
  <dcterms:modified xsi:type="dcterms:W3CDTF">2020-10-01T02:39:37Z</dcterms:modified>
</cp:coreProperties>
</file>