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5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D6A4-1594-45C2-8340-70ABBD1B4F04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8DC7-E7DB-4D9B-A159-6D71FE036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D6A4-1594-45C2-8340-70ABBD1B4F04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8DC7-E7DB-4D9B-A159-6D71FE036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D6A4-1594-45C2-8340-70ABBD1B4F04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8DC7-E7DB-4D9B-A159-6D71FE036FB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D6A4-1594-45C2-8340-70ABBD1B4F04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8DC7-E7DB-4D9B-A159-6D71FE036F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D6A4-1594-45C2-8340-70ABBD1B4F04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8DC7-E7DB-4D9B-A159-6D71FE036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D6A4-1594-45C2-8340-70ABBD1B4F04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8DC7-E7DB-4D9B-A159-6D71FE036F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D6A4-1594-45C2-8340-70ABBD1B4F04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8DC7-E7DB-4D9B-A159-6D71FE036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D6A4-1594-45C2-8340-70ABBD1B4F04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8DC7-E7DB-4D9B-A159-6D71FE036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D6A4-1594-45C2-8340-70ABBD1B4F04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8DC7-E7DB-4D9B-A159-6D71FE036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D6A4-1594-45C2-8340-70ABBD1B4F04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8DC7-E7DB-4D9B-A159-6D71FE036F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D6A4-1594-45C2-8340-70ABBD1B4F04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8DC7-E7DB-4D9B-A159-6D71FE036F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F5CD6A4-1594-45C2-8340-70ABBD1B4F04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D938DC7-E7DB-4D9B-A159-6D71FE036F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543800" cy="53673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Муниципальное бюджетное дошкольное образовательное учреждение  «Детский сад № 27»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Модель образовательного пространства при организации гендерного воспитания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Сидоренко И.А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7620000" y="5643578"/>
            <a:ext cx="381024" cy="71422"/>
          </a:xfrm>
        </p:spPr>
        <p:txBody>
          <a:bodyPr>
            <a:normAutofit fontScale="25000" lnSpcReduction="20000"/>
          </a:bodyPr>
          <a:lstStyle/>
          <a:p>
            <a:endParaRPr lang="ru-RU" sz="2300" b="1" dirty="0"/>
          </a:p>
        </p:txBody>
      </p:sp>
    </p:spTree>
    <p:extLst>
      <p:ext uri="{BB962C8B-B14F-4D97-AF65-F5344CB8AC3E}">
        <p14:creationId xmlns:p14="http://schemas.microsoft.com/office/powerpoint/2010/main" val="91702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04664"/>
            <a:ext cx="7543800" cy="2448272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bg2">
                    <a:lumMod val="25000"/>
                  </a:schemeClr>
                </a:solidFill>
              </a:rPr>
              <a:t>Благодарим за внимание!</a:t>
            </a:r>
            <a:endParaRPr lang="ru-RU" sz="6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63888" y="5229200"/>
            <a:ext cx="5040560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Выполнила: воспитатель высшей категории: Моисеева Л.М.</a:t>
            </a:r>
            <a:endParaRPr lang="ru-RU" dirty="0"/>
          </a:p>
        </p:txBody>
      </p:sp>
      <p:pic>
        <p:nvPicPr>
          <p:cNvPr id="1026" name="Picture 2" descr="C:\Users\666777\Desktop\дети фото — копия\DSCN1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741682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95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733256"/>
            <a:ext cx="8352928" cy="1008112"/>
          </a:xfrm>
        </p:spPr>
        <p:txBody>
          <a:bodyPr>
            <a:normAutofit/>
          </a:bodyPr>
          <a:lstStyle/>
          <a:p>
            <a:endParaRPr lang="ru-RU" sz="3600" dirty="0">
              <a:solidFill>
                <a:schemeClr val="accent4"/>
              </a:solidFill>
            </a:endParaRPr>
          </a:p>
        </p:txBody>
      </p:sp>
      <p:pic>
        <p:nvPicPr>
          <p:cNvPr id="1026" name="Picture 2" descr="C:\Users\666777\Desktop\Картинки Гендерное\0018-018-Gendernoe-vospit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12"/>
            <a:ext cx="9144000" cy="704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66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4704"/>
            <a:ext cx="7986464" cy="1656184"/>
          </a:xfrm>
        </p:spPr>
        <p:txBody>
          <a:bodyPr>
            <a:noAutofit/>
          </a:bodyPr>
          <a:lstStyle/>
          <a:p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2627784" y="2780928"/>
            <a:ext cx="3822192" cy="17281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666777\Desktop\Картинки Гендерное\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05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986464" cy="16002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4"/>
                </a:solidFill>
                <a:latin typeface="Times New Roman"/>
                <a:ea typeface="Calibri"/>
              </a:rPr>
              <a:t>Мастер класс для </a:t>
            </a:r>
            <a:r>
              <a:rPr lang="ru-RU" b="1" dirty="0" smtClean="0">
                <a:solidFill>
                  <a:schemeClr val="accent4"/>
                </a:solidFill>
                <a:latin typeface="Times New Roman"/>
                <a:ea typeface="Calibri"/>
              </a:rPr>
              <a:t>педагогов терапия</a:t>
            </a: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72067" y="4581127"/>
            <a:ext cx="7408333" cy="15450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666777\Desktop\Картинки Гендерное\detsad-157185-14421514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2887"/>
            <a:ext cx="4536504" cy="376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666777\Desktop\Картинки Гендерное\detsad-364481-14420531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42887"/>
            <a:ext cx="4248472" cy="376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666777\Desktop\Картинки Гендерное\group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789040"/>
            <a:ext cx="4248472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666777\Desktop\Картинки Гендерное\77357_html_m415539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4536504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77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ru-RU" sz="3600" dirty="0"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666777\Desktop\Картинки Гендерное\351576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91018"/>
            <a:ext cx="4104456" cy="292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666777\Desktop\Картинки Гендерное\detsad-1397-14481246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4536505" cy="333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666777\Desktop\Картинки Гендерное\group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95292"/>
            <a:ext cx="4585942" cy="288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666777\Desktop\Картинки Гендерное\d5f8944a8ce877d40768b05916a18dc6.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114" y="260648"/>
            <a:ext cx="4106366" cy="334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02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4"/>
                </a:solidFill>
              </a:rPr>
              <a:t>Специалисты парапсихологи утверждают: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62000" y="620688"/>
            <a:ext cx="3657600" cy="37562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Ч</a:t>
            </a:r>
            <a:r>
              <a:rPr lang="ru-RU" sz="1800" b="1" dirty="0" smtClean="0"/>
              <a:t>то </a:t>
            </a:r>
            <a:r>
              <a:rPr lang="ru-RU" sz="1800" b="1" dirty="0"/>
              <a:t>песок забирает негативную психическую энергию, а осязание песка стабилизирует эмоциональное состояние.</a:t>
            </a:r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r>
              <a:rPr lang="ru-RU" sz="1800" b="1" dirty="0" smtClean="0"/>
              <a:t>Детям </a:t>
            </a:r>
            <a:r>
              <a:rPr lang="ru-RU" sz="1800" b="1" dirty="0"/>
              <a:t>очень полезно "общаться" с песком и любыми сыпучими материалами. Игра с песком это не только развлечение для ребенка, это развитие тактильных ощущений, мелкой моторики рук, речи, образного и пространственного мышления, творческого потенциала ребенка</a:t>
            </a:r>
            <a:r>
              <a:rPr lang="ru-RU" sz="1800" b="1" dirty="0" smtClean="0"/>
              <a:t>. </a:t>
            </a:r>
            <a:r>
              <a:rPr lang="ru-RU" sz="1800" b="1" dirty="0"/>
              <a:t>	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8200" y="404664"/>
            <a:ext cx="3657600" cy="4176464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Clr>
                <a:srgbClr val="B83D68"/>
              </a:buClr>
              <a:buNone/>
            </a:pPr>
            <a:r>
              <a:rPr lang="ru-RU" sz="3400" b="1" dirty="0">
                <a:solidFill>
                  <a:srgbClr val="B13F9A"/>
                </a:solidFill>
              </a:rPr>
              <a:t>Рисование песком очень полезно </a:t>
            </a:r>
            <a:r>
              <a:rPr lang="ru-RU" sz="3400" b="1" dirty="0" err="1">
                <a:solidFill>
                  <a:srgbClr val="B13F9A"/>
                </a:solidFill>
              </a:rPr>
              <a:t>гиперактивным</a:t>
            </a:r>
            <a:r>
              <a:rPr lang="ru-RU" sz="3400" b="1" dirty="0">
                <a:solidFill>
                  <a:srgbClr val="B13F9A"/>
                </a:solidFill>
              </a:rPr>
              <a:t> детям. Занимаясь таким видом рисования, ребенок успокаивается, освобождается от «лишней» энергии, учиться лучше понимать себя, своих друзей и родителей. Рисование песком дает ребенку возможность погрузиться в мир своих придумок, фантазий и воображений.</a:t>
            </a:r>
          </a:p>
          <a:p>
            <a:pPr marL="0" lvl="0" indent="0" algn="just">
              <a:spcAft>
                <a:spcPts val="0"/>
              </a:spcAft>
              <a:buNone/>
            </a:pPr>
            <a:endParaRPr lang="ru-RU" sz="2900" b="1" dirty="0" smtClean="0">
              <a:ea typeface="Calibri"/>
              <a:cs typeface="Times New Roman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3400" b="1" dirty="0" smtClean="0">
                <a:ea typeface="Calibri"/>
                <a:cs typeface="Times New Roman"/>
              </a:rPr>
              <a:t>Особенно </a:t>
            </a:r>
            <a:r>
              <a:rPr lang="ru-RU" sz="3400" b="1" dirty="0">
                <a:ea typeface="Calibri"/>
                <a:cs typeface="Times New Roman"/>
              </a:rPr>
              <a:t>показано рисование песком детям с задержками развития. Данный вид творчества стимулирует ускоренное развитие и мышления, и речи ребенка. Психологи объясняют это тем, что при работе с песком происходит колоссальное изменение образного и образно - логического мышления ребенка.</a:t>
            </a:r>
            <a:endParaRPr lang="ru-RU" sz="3400" b="1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050" name="Picture 2" descr="C:\Users\666777\Desktop\дети фото — копия\DSCN0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32048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666777\Desktop\дети фото — копия\DSCN07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453650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84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b="1" dirty="0"/>
              <a:t>Рисование песком на стекле доступно детям самого разного возраста.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581128"/>
            <a:ext cx="3352800" cy="125272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4"/>
                </a:solidFill>
              </a:rPr>
              <a:t>С чего начать</a:t>
            </a:r>
            <a:r>
              <a:rPr lang="ru-RU" dirty="0" smtClean="0">
                <a:solidFill>
                  <a:schemeClr val="accent4"/>
                </a:solidFill>
              </a:rPr>
              <a:t>: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666777\Desktop\собрание\DSCN14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596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24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1800" b="1" dirty="0">
                <a:ea typeface="Calibri"/>
                <a:cs typeface="Times New Roman"/>
              </a:rPr>
              <a:t>1. Первым делом надо предложить детям воплотить в песке свои идеи теми способами, которые им больше нравятся. И только после того, можно давать конкретные задания;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800" b="1" dirty="0">
                <a:ea typeface="Calibri"/>
                <a:cs typeface="Times New Roman"/>
              </a:rPr>
              <a:t>2. Песок можно разравнивать как ладонями, так и пальцами;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800" b="1" dirty="0">
                <a:ea typeface="Calibri"/>
                <a:cs typeface="Times New Roman"/>
              </a:rPr>
              <a:t>3. Руки могут работать  как бульдозер, разгребая песок вокруг;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800" b="1" dirty="0">
                <a:ea typeface="Calibri"/>
                <a:cs typeface="Times New Roman"/>
              </a:rPr>
              <a:t>4. Пальцами можно проделывать отверстия в песке или рисовать на нем;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800" b="1" dirty="0">
                <a:ea typeface="Calibri"/>
                <a:cs typeface="Times New Roman"/>
              </a:rPr>
              <a:t>5. Поначалу дети могут использовать указательный палец, так удобнее и привычнее;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800" b="1" dirty="0">
                <a:ea typeface="Calibri"/>
                <a:cs typeface="Times New Roman"/>
              </a:rPr>
              <a:t>6. Для изображения солнышка можно предложить использовать кулачок;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800" b="1" dirty="0">
                <a:ea typeface="Calibri"/>
                <a:cs typeface="Times New Roman"/>
              </a:rPr>
              <a:t>7. Для изображения волны в рисунке можно использовать кисть руки;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1800" b="1" dirty="0">
                <a:ea typeface="Calibri"/>
              </a:rPr>
              <a:t>8. На последующих занятиях можно осваивать новый способ </a:t>
            </a:r>
            <a:endParaRPr lang="ru-RU" sz="1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4"/>
                </a:solidFill>
              </a:rPr>
              <a:t>Правила и способы рисования песком</a:t>
            </a:r>
          </a:p>
        </p:txBody>
      </p:sp>
      <p:pic>
        <p:nvPicPr>
          <p:cNvPr id="4098" name="Picture 2" descr="C:\Users\666777\Desktop\собрание\DSCN11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49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24944"/>
            <a:ext cx="3815916" cy="2543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229200"/>
            <a:ext cx="7914456" cy="9430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4"/>
                </a:solidFill>
              </a:rPr>
              <a:t>Ожидаемые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62000" y="609600"/>
            <a:ext cx="3657600" cy="4763616"/>
          </a:xfrm>
        </p:spPr>
        <p:txBody>
          <a:bodyPr>
            <a:normAutofit fontScale="40000" lnSpcReduction="20000"/>
          </a:bodyPr>
          <a:lstStyle/>
          <a:p>
            <a:r>
              <a:rPr lang="ru-RU" sz="3500" b="1" dirty="0"/>
              <a:t> 	дети смогут использовать световой стол и песок для создания изображений;</a:t>
            </a:r>
          </a:p>
          <a:p>
            <a:r>
              <a:rPr lang="ru-RU" sz="3500" b="1" dirty="0"/>
              <a:t> 	отличать приёмы создания фона (</a:t>
            </a:r>
            <a:r>
              <a:rPr lang="ru-RU" sz="3500" b="1" dirty="0" err="1"/>
              <a:t>наброс</a:t>
            </a:r>
            <a:r>
              <a:rPr lang="ru-RU" sz="3500" b="1" dirty="0"/>
              <a:t> и </a:t>
            </a:r>
            <a:r>
              <a:rPr lang="ru-RU" sz="3500" b="1" dirty="0" err="1"/>
              <a:t>насыпание</a:t>
            </a:r>
            <a:r>
              <a:rPr lang="ru-RU" sz="3500" b="1" dirty="0"/>
              <a:t>); </a:t>
            </a:r>
          </a:p>
          <a:p>
            <a:r>
              <a:rPr lang="ru-RU" sz="3500" b="1" dirty="0"/>
              <a:t> 	отличать приёмы рисования (</a:t>
            </a:r>
            <a:r>
              <a:rPr lang="ru-RU" sz="3500" b="1" dirty="0" err="1"/>
              <a:t>расчищение</a:t>
            </a:r>
            <a:r>
              <a:rPr lang="ru-RU" sz="3500" b="1" dirty="0"/>
              <a:t>, вырезание, линейный, щепотка); </a:t>
            </a:r>
          </a:p>
          <a:p>
            <a:r>
              <a:rPr lang="ru-RU" sz="3500" b="1" dirty="0"/>
              <a:t> 	будут рисовать картины с использованием различных приемов и рассказывать об их сюжете; </a:t>
            </a:r>
          </a:p>
          <a:p>
            <a:r>
              <a:rPr lang="ru-RU" sz="3500" b="1" dirty="0"/>
              <a:t> 	смогут создавать рисунок, серию рисунков по заданной теме (с обязательным использованием предложенных приёмов);</a:t>
            </a:r>
          </a:p>
          <a:p>
            <a:r>
              <a:rPr lang="ru-RU" sz="3500" b="1" dirty="0"/>
              <a:t> 	смогут повторить предложенный рисунок (использовать те же приёмы рисования, что использованы на рисунке);</a:t>
            </a:r>
          </a:p>
          <a:p>
            <a:r>
              <a:rPr lang="ru-RU" sz="3500" b="1" dirty="0"/>
              <a:t> 	смогут участвовать в коллективном просмотре работ и их обсуждении</a:t>
            </a:r>
          </a:p>
          <a:p>
            <a:endParaRPr lang="ru-RU" dirty="0"/>
          </a:p>
        </p:txBody>
      </p:sp>
      <p:pic>
        <p:nvPicPr>
          <p:cNvPr id="5122" name="Picture 2" descr="C:\Users\666777\Desktop\Картинки Гендерное\881e47215801afcc3e88801ae82f81a9.jpg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3573016"/>
            <a:ext cx="871245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666777\Desktop\Картинки Гендерное\42c40fb512d4d617a47a15ba31ebfabe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3"/>
            <a:ext cx="4248471" cy="348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666777\Desktop\Картинки Гендерное\f7d0dc24b3a2df0c88206cbf7a9f745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6632"/>
            <a:ext cx="4463988" cy="348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76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182</TotalTime>
  <Words>314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Муниципальное бюджетное дошкольное образовательное учреждение  «Детский сад № 27»   Модель образовательного пространства при организации гендерного воспитания  Сидоренко И.А    </vt:lpstr>
      <vt:lpstr>Презентация PowerPoint</vt:lpstr>
      <vt:lpstr>Презентация PowerPoint</vt:lpstr>
      <vt:lpstr>Мастер класс для педагогов терапия</vt:lpstr>
      <vt:lpstr>Презентация PowerPoint</vt:lpstr>
      <vt:lpstr>Специалисты парапсихологи утверждают:</vt:lpstr>
      <vt:lpstr>С чего начать:</vt:lpstr>
      <vt:lpstr>Правила и способы рисования песком</vt:lpstr>
      <vt:lpstr>Ожидаемые результаты</vt:lpstr>
      <vt:lpstr>Благодарим за внимание!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города Иркутска детский сад комбинированного вида № 77  МК «Песочные сказки»</dc:title>
  <dc:creator>Пользователь</dc:creator>
  <cp:lastModifiedBy>666777</cp:lastModifiedBy>
  <cp:revision>22</cp:revision>
  <dcterms:created xsi:type="dcterms:W3CDTF">2015-03-05T05:33:35Z</dcterms:created>
  <dcterms:modified xsi:type="dcterms:W3CDTF">2017-08-10T08:51:35Z</dcterms:modified>
</cp:coreProperties>
</file>