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77" r:id="rId10"/>
    <p:sldId id="279" r:id="rId11"/>
    <p:sldId id="266" r:id="rId12"/>
    <p:sldId id="275" r:id="rId13"/>
    <p:sldId id="276" r:id="rId14"/>
    <p:sldId id="278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38D13A-99BC-4824-AFC8-14C397835B8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157D6B-ACFC-47FF-935D-3A347FD63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D13A-99BC-4824-AFC8-14C397835B8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7D6B-ACFC-47FF-935D-3A347FD63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D13A-99BC-4824-AFC8-14C397835B8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7D6B-ACFC-47FF-935D-3A347FD63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D13A-99BC-4824-AFC8-14C397835B8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7D6B-ACFC-47FF-935D-3A347FD63A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D13A-99BC-4824-AFC8-14C397835B8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7D6B-ACFC-47FF-935D-3A347FD63A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D13A-99BC-4824-AFC8-14C397835B8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7D6B-ACFC-47FF-935D-3A347FD63A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D13A-99BC-4824-AFC8-14C397835B8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7D6B-ACFC-47FF-935D-3A347FD63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D13A-99BC-4824-AFC8-14C397835B8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7D6B-ACFC-47FF-935D-3A347FD63A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D13A-99BC-4824-AFC8-14C397835B8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7D6B-ACFC-47FF-935D-3A347FD63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838D13A-99BC-4824-AFC8-14C397835B8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7D6B-ACFC-47FF-935D-3A347FD63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38D13A-99BC-4824-AFC8-14C397835B8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157D6B-ACFC-47FF-935D-3A347FD63A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38D13A-99BC-4824-AFC8-14C397835B8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157D6B-ACFC-47FF-935D-3A347FD63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37626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«Формирование инженерного мышления детей дошкольного возраста через программирование на основе </a:t>
            </a:r>
            <a:r>
              <a:rPr lang="en-US" sz="2800" dirty="0">
                <a:solidFill>
                  <a:schemeClr val="tx1"/>
                </a:solidFill>
              </a:rPr>
              <a:t>LEGO </a:t>
            </a:r>
            <a:r>
              <a:rPr lang="en-US" sz="2800" dirty="0" err="1">
                <a:solidFill>
                  <a:schemeClr val="tx1"/>
                </a:solidFill>
              </a:rPr>
              <a:t>WeDo</a:t>
            </a:r>
            <a:r>
              <a:rPr lang="ru-RU" sz="280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4968552" cy="1368151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Сидоренко И.А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воспитатель МБДОУ «Детский сад № 27»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7472" r="8649" b="4978"/>
          <a:stretch/>
        </p:blipFill>
        <p:spPr bwMode="auto">
          <a:xfrm>
            <a:off x="611560" y="2348880"/>
            <a:ext cx="3168352" cy="247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7" y="5437187"/>
            <a:ext cx="14271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9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328"/>
            <a:ext cx="8784976" cy="504401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«осуществляет профессиональную деятельность в условиях обновления ее целей, содержания, смены технологий»,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руководит продуктивными видами деятельности с учетом возраста и индивидуальных особенностей детей группы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 </a:t>
            </a:r>
            <a:r>
              <a:rPr lang="ru-RU" dirty="0"/>
              <a:t>«осуществляет поиск, анализ и оценку информации, необходимой для постановки и решения профессиональных задач, профессионального и личностного развития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 </a:t>
            </a:r>
            <a:r>
              <a:rPr lang="ru-RU" dirty="0"/>
              <a:t>«стимулирует </a:t>
            </a:r>
            <a:r>
              <a:rPr lang="ru-RU" dirty="0" smtClean="0"/>
              <a:t>самостоятельную </a:t>
            </a:r>
            <a:r>
              <a:rPr lang="ru-RU" dirty="0"/>
              <a:t>игровую деятельность детей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Компетенции педагога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5500886"/>
            <a:ext cx="1363180" cy="135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0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0"/>
            <a:ext cx="17716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685" y="1484784"/>
            <a:ext cx="2316316" cy="137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199" y="2660429"/>
            <a:ext cx="19335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292080" cy="377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006" y="3954020"/>
            <a:ext cx="19621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" y="3698743"/>
            <a:ext cx="4197036" cy="315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8" t="38517"/>
          <a:stretch/>
        </p:blipFill>
        <p:spPr bwMode="auto">
          <a:xfrm>
            <a:off x="4922515" y="3388083"/>
            <a:ext cx="2255684" cy="328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5449585"/>
            <a:ext cx="14271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6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dirty="0" smtClean="0"/>
              <a:t>Интерфейс программы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"/>
          <a:stretch/>
        </p:blipFill>
        <p:spPr bwMode="auto">
          <a:xfrm>
            <a:off x="611560" y="1196752"/>
            <a:ext cx="7848872" cy="532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2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Палитра блоков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15995"/>
            <a:ext cx="7200799" cy="593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0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Способы работы с конструктором </a:t>
            </a:r>
            <a:r>
              <a:rPr lang="en-US" dirty="0" smtClean="0"/>
              <a:t>LEGO </a:t>
            </a:r>
            <a:r>
              <a:rPr lang="en-US" dirty="0" err="1" smtClean="0"/>
              <a:t>WeDo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5157192"/>
            <a:ext cx="4040188" cy="1584176"/>
          </a:xfrm>
        </p:spPr>
        <p:txBody>
          <a:bodyPr>
            <a:normAutofit/>
          </a:bodyPr>
          <a:lstStyle/>
          <a:p>
            <a:r>
              <a:rPr lang="ru-RU" dirty="0"/>
              <a:t>Создание готовых моделей по образцу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6" y="5157192"/>
            <a:ext cx="4247454" cy="1584176"/>
          </a:xfrm>
        </p:spPr>
        <p:txBody>
          <a:bodyPr>
            <a:normAutofit/>
          </a:bodyPr>
          <a:lstStyle/>
          <a:p>
            <a:r>
              <a:rPr lang="ru-RU" dirty="0"/>
              <a:t>Создание своих моделей, путем знакомства с первыми механизмами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ru-RU" dirty="0"/>
              <a:t>Способ </a:t>
            </a:r>
            <a:r>
              <a:rPr lang="ru-RU" dirty="0" smtClean="0"/>
              <a:t>1 </a:t>
            </a:r>
            <a:endParaRPr lang="en-US" dirty="0" smtClean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640890"/>
          </a:xfrm>
        </p:spPr>
        <p:txBody>
          <a:bodyPr/>
          <a:lstStyle/>
          <a:p>
            <a:pPr marL="109728" indent="0" algn="ctr">
              <a:buNone/>
            </a:pPr>
            <a:r>
              <a:rPr lang="ru-RU" dirty="0"/>
              <a:t>Способ </a:t>
            </a:r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4" r="4378"/>
          <a:stretch/>
        </p:blipFill>
        <p:spPr bwMode="auto">
          <a:xfrm>
            <a:off x="107505" y="2564904"/>
            <a:ext cx="47277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7" y="2420888"/>
            <a:ext cx="3911223" cy="23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3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</a:t>
            </a:r>
            <a:r>
              <a:rPr lang="ru-RU" dirty="0" smtClean="0"/>
              <a:t>отор </a:t>
            </a:r>
            <a:r>
              <a:rPr lang="ru-RU" dirty="0"/>
              <a:t>– </a:t>
            </a:r>
            <a:r>
              <a:rPr lang="ru-RU" dirty="0" smtClean="0"/>
              <a:t>устройство, приводящее </a:t>
            </a:r>
            <a:r>
              <a:rPr lang="ru-RU" dirty="0"/>
              <a:t>в движение </a:t>
            </a:r>
            <a:r>
              <a:rPr lang="ru-RU" dirty="0" smtClean="0"/>
              <a:t>что-либо…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8134" r="24144" b="71023"/>
          <a:stretch/>
        </p:blipFill>
        <p:spPr bwMode="auto">
          <a:xfrm>
            <a:off x="55175" y="3861048"/>
            <a:ext cx="9144486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7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работает мотор?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248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0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276872"/>
            <a:ext cx="7560840" cy="57606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51520" y="2564904"/>
            <a:ext cx="4038600" cy="4104456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dirty="0">
                <a:latin typeface="Arial" charset="0"/>
                <a:cs typeface="Arial" charset="0"/>
              </a:rPr>
              <a:t>Робототехника – одно из самых передовых направлений науки и техники, а образовательная робототехника является относительно новым междисциплинарным направлением обучения, воспитания и развития детей. Объединяет знания о физике, </a:t>
            </a:r>
            <a:r>
              <a:rPr lang="ru-RU" altLang="ru-RU" dirty="0" err="1">
                <a:latin typeface="Arial" charset="0"/>
                <a:cs typeface="Arial" charset="0"/>
              </a:rPr>
              <a:t>мехатронике</a:t>
            </a:r>
            <a:r>
              <a:rPr lang="ru-RU" altLang="ru-RU" dirty="0">
                <a:latin typeface="Arial" charset="0"/>
                <a:cs typeface="Arial" charset="0"/>
              </a:rPr>
              <a:t>, технологии, математике и ИКТ.</a:t>
            </a:r>
            <a:endParaRPr lang="ru-RU" alt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961" y="2741022"/>
            <a:ext cx="4698039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7" y="5418071"/>
            <a:ext cx="14271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"/>
          <a:stretch/>
        </p:blipFill>
        <p:spPr bwMode="auto">
          <a:xfrm>
            <a:off x="852694" y="116632"/>
            <a:ext cx="758759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722750" y="1911396"/>
            <a:ext cx="7964050" cy="409589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 современной России наблюдается сильнейший дефицит качественных молодых инженерных кадров для существующих и развивающихся предприятий</a:t>
            </a:r>
          </a:p>
          <a:p>
            <a:r>
              <a:rPr lang="ru-RU" dirty="0"/>
              <a:t>Современная молодежь не имеет навыков работы руками и плохо взаимодействует в команде</a:t>
            </a:r>
          </a:p>
          <a:p>
            <a:r>
              <a:rPr lang="ru-RU" dirty="0"/>
              <a:t>Введение ФГОС к структуре основной общеобразовательной программы дошкольного образования, в основу которых положен:</a:t>
            </a:r>
          </a:p>
          <a:p>
            <a:pPr marL="109728" indent="0">
              <a:buNone/>
            </a:pPr>
            <a:r>
              <a:rPr lang="ru-RU" dirty="0"/>
              <a:t>      - системно-</a:t>
            </a:r>
            <a:r>
              <a:rPr lang="ru-RU" dirty="0" err="1"/>
              <a:t>деятельностный</a:t>
            </a:r>
            <a:r>
              <a:rPr lang="ru-RU" dirty="0"/>
              <a:t> подход;</a:t>
            </a:r>
          </a:p>
          <a:p>
            <a:pPr marL="109728" indent="0">
              <a:buNone/>
            </a:pPr>
            <a:r>
              <a:rPr lang="ru-RU" dirty="0"/>
              <a:t>      - интегративный подход.</a:t>
            </a:r>
          </a:p>
          <a:p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7" y="5435908"/>
            <a:ext cx="14271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5" y="44496"/>
            <a:ext cx="13144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8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24961"/>
            <a:ext cx="3115326" cy="261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8192" cy="191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7" y="4149080"/>
            <a:ext cx="4300388" cy="259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3393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1779587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03625"/>
            <a:ext cx="1888068" cy="185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3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1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«Развиваться, развиваться и еще раз развиваться!» </a:t>
            </a:r>
            <a:r>
              <a:rPr lang="ru-RU" sz="3600" dirty="0" smtClean="0">
                <a:solidFill>
                  <a:schemeClr val="tx1"/>
                </a:solidFill>
              </a:rPr>
              <a:t>  </a:t>
            </a:r>
            <a:r>
              <a:rPr lang="ru-RU" sz="1800" dirty="0" smtClean="0">
                <a:solidFill>
                  <a:schemeClr val="tx1"/>
                </a:solidFill>
              </a:rPr>
              <a:t>Александр </a:t>
            </a:r>
            <a:r>
              <a:rPr lang="ru-RU" sz="1800" dirty="0" err="1">
                <a:solidFill>
                  <a:schemeClr val="tx1"/>
                </a:solidFill>
              </a:rPr>
              <a:t>Асмолов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17659" r="15889" b="18254"/>
          <a:stretch/>
        </p:blipFill>
        <p:spPr bwMode="auto">
          <a:xfrm>
            <a:off x="-2201" y="1628800"/>
            <a:ext cx="913654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7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Дайте детству состояться!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33161" r="19042" b="15675"/>
          <a:stretch/>
        </p:blipFill>
        <p:spPr bwMode="auto">
          <a:xfrm>
            <a:off x="135745" y="1484784"/>
            <a:ext cx="895563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3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9524" r="22917" b="12310"/>
          <a:stretch/>
        </p:blipFill>
        <p:spPr bwMode="auto">
          <a:xfrm>
            <a:off x="15506" y="32522"/>
            <a:ext cx="9056914" cy="571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5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6876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•	Развитие словарного запаса и навыков общения при объяснении работы модели.</a:t>
            </a:r>
          </a:p>
          <a:p>
            <a:r>
              <a:rPr lang="ru-RU" dirty="0"/>
              <a:t>•	Установление причинно-следственных связей.</a:t>
            </a:r>
          </a:p>
          <a:p>
            <a:r>
              <a:rPr lang="ru-RU" dirty="0"/>
              <a:t>•	Анализ результатов и поиск новых решений.</a:t>
            </a:r>
          </a:p>
          <a:p>
            <a:r>
              <a:rPr lang="ru-RU" dirty="0"/>
              <a:t>•	Коллективная выработка идей, упорство при реализации некоторых из них.</a:t>
            </a:r>
          </a:p>
          <a:p>
            <a:r>
              <a:rPr lang="ru-RU" dirty="0"/>
              <a:t>•	Экспериментальное исследование, оценка (измерение) влияния отдельных факторов.</a:t>
            </a:r>
          </a:p>
          <a:p>
            <a:r>
              <a:rPr lang="ru-RU" dirty="0"/>
              <a:t>•	Проведение систематических наблюдений и измерений.</a:t>
            </a:r>
          </a:p>
          <a:p>
            <a:r>
              <a:rPr lang="ru-RU" dirty="0"/>
              <a:t>•	Использование таблиц для отображения и анализа данных.</a:t>
            </a:r>
          </a:p>
          <a:p>
            <a:r>
              <a:rPr lang="ru-RU" dirty="0"/>
              <a:t>•	Построение трехмерных моделей по двухмерным чертежам.</a:t>
            </a:r>
          </a:p>
          <a:p>
            <a:r>
              <a:rPr lang="ru-RU" dirty="0"/>
              <a:t>•	Логическое мышление и программирование заданного поведения модели.</a:t>
            </a:r>
          </a:p>
          <a:p>
            <a:r>
              <a:rPr lang="ru-RU" dirty="0"/>
              <a:t>•	Написание и воспроизведение сценария с использованием модели для наглядности и драматургического эффекта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Решение комплекса образовательных целей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7" y="5435195"/>
            <a:ext cx="14271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5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283</TotalTime>
  <Words>244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Lucida Sans Unicode</vt:lpstr>
      <vt:lpstr>Verdana</vt:lpstr>
      <vt:lpstr>Wingdings 2</vt:lpstr>
      <vt:lpstr>Wingdings 3</vt:lpstr>
      <vt:lpstr>Открытая</vt:lpstr>
      <vt:lpstr>«Формирование инженерного мышления детей дошкольного возраста через программирование на основе LEGO WeDo»</vt:lpstr>
      <vt:lpstr>Презентация PowerPoint</vt:lpstr>
      <vt:lpstr>АКТУАЛЬНОСТЬ</vt:lpstr>
      <vt:lpstr>Презентация PowerPoint</vt:lpstr>
      <vt:lpstr>Презентация PowerPoint</vt:lpstr>
      <vt:lpstr>«Развиваться, развиваться и еще раз развиваться!»   Александр Асмолов</vt:lpstr>
      <vt:lpstr>Дайте детству состояться!</vt:lpstr>
      <vt:lpstr>Презентация PowerPoint</vt:lpstr>
      <vt:lpstr>Решение комплекса образовательных целей</vt:lpstr>
      <vt:lpstr>Компетенции педагога</vt:lpstr>
      <vt:lpstr>Презентация PowerPoint</vt:lpstr>
      <vt:lpstr>Интерфейс программы</vt:lpstr>
      <vt:lpstr>Палитра блоков </vt:lpstr>
      <vt:lpstr>Способы работы с конструктором LEGO WeDo</vt:lpstr>
      <vt:lpstr>Мотор – устройство, приводящее в движение что-либо…</vt:lpstr>
      <vt:lpstr>Как работает мотор?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инженерного мышления детей дошкольного возраста через программирование на основе LEGO WeDo»</dc:title>
  <dc:creator>Windows User</dc:creator>
  <cp:lastModifiedBy>Пользователь Windows</cp:lastModifiedBy>
  <cp:revision>26</cp:revision>
  <dcterms:created xsi:type="dcterms:W3CDTF">2016-05-09T12:07:00Z</dcterms:created>
  <dcterms:modified xsi:type="dcterms:W3CDTF">2018-01-30T08:52:08Z</dcterms:modified>
</cp:coreProperties>
</file>