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3" r:id="rId2"/>
    <p:sldId id="336" r:id="rId3"/>
    <p:sldId id="335" r:id="rId4"/>
    <p:sldId id="337" r:id="rId5"/>
    <p:sldId id="339" r:id="rId6"/>
    <p:sldId id="338" r:id="rId7"/>
    <p:sldId id="340" r:id="rId8"/>
    <p:sldId id="341" r:id="rId9"/>
    <p:sldId id="342" r:id="rId10"/>
    <p:sldId id="33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4BE"/>
    <a:srgbClr val="FF6600"/>
    <a:srgbClr val="00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C4A7-1F6D-4FD0-B2A3-9A9DB818FFD9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D6D5B-A7AA-416D-A507-0BC559E72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201E-4626-4817-A9E4-BAFDB5000CFD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2B3A-7C18-48BE-B445-0589B41AD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10A6-B860-4EB7-A391-E3D5A70ADA8D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FB58-BB7D-4704-8E8D-452DD5714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7AC7-037E-4843-98EF-F34E8C9C32AE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D726-F40F-414D-847F-F0B71F0E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F8CE-C53F-4291-B255-3D8C0ED2B2AE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59AA-9D34-49C8-A5EA-530A3EDA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EE5D-BF36-447D-8F3D-885AB5B80D6D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137E-3010-4AC2-9EA3-C08CE068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39C6-F344-43B9-AA03-B73D9B2145D4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6B84-B687-4336-A0F2-F31BB1B82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342C-3C23-4729-AD9F-34E475050975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E8B0-A473-4294-B9C7-0C3EE68A4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94E9-EB5C-4B5D-A2A3-F5625C2B3658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371D-AF66-43AA-82F2-6C7F0F78D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F3A5-4B0B-4E87-8903-0C3E372BB8D3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C518-591C-4462-BC44-90F2EC23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B421-E7BA-4036-ACC7-32C4E50A4CB2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DD42-E823-4203-AA8C-DEF2506A5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6E1A-63B6-40E2-A52C-FF22373E222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ACF1-0BAA-40CC-B636-EA4D509E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0000">
              <a:srgbClr val="FF6600"/>
            </a:gs>
            <a:gs pos="100000">
              <a:srgbClr val="00FF00"/>
            </a:gs>
            <a:gs pos="100000">
              <a:srgbClr val="FFFF00"/>
            </a:gs>
            <a:gs pos="100000">
              <a:srgbClr val="FF0000"/>
            </a:gs>
            <a:gs pos="100000">
              <a:srgbClr val="00B0F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F636B-F98B-41C5-9333-FEC5F9BD71ED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7A322-78A7-4957-8B4D-2FFB77FC0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60648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67544" y="2996952"/>
            <a:ext cx="8280920" cy="4212491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Образовательный Интернет-проект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Интерактивная консультативная группа ДОУ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«В детский сад с радостью»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Segoe Print" pitchFamily="2" charset="0"/>
            </a:endParaRPr>
          </a:p>
          <a:p>
            <a:pPr algn="ctr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D:\Фото\сад-фасад.jpg"/>
          <p:cNvPicPr>
            <a:picLocks noChangeAspect="1" noChangeArrowheads="1"/>
          </p:cNvPicPr>
          <p:nvPr/>
        </p:nvPicPr>
        <p:blipFill>
          <a:blip r:embed="rId2" cstate="print"/>
          <a:srcRect l="7871" t="4512" b="15779"/>
          <a:stretch>
            <a:fillRect/>
          </a:stretch>
        </p:blipFill>
        <p:spPr bwMode="auto">
          <a:xfrm>
            <a:off x="683568" y="548680"/>
            <a:ext cx="3600400" cy="2880320"/>
          </a:xfrm>
          <a:prstGeom prst="roundRect">
            <a:avLst/>
          </a:prstGeom>
          <a:noFill/>
        </p:spPr>
      </p:pic>
      <p:pic>
        <p:nvPicPr>
          <p:cNvPr id="1027" name="Picture 3" descr="C:\Users\User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5976" y="620688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бюджетное дошкольное образовательное учреждение «Детский сад № 27 «ПЕТУШОК» </a:t>
            </a:r>
            <a:r>
              <a:rPr lang="ru-RU" sz="1200" i="1" dirty="0" err="1" smtClean="0">
                <a:solidFill>
                  <a:srgbClr val="002060"/>
                </a:solidFill>
                <a:latin typeface="Arial Black" pitchFamily="34" charset="0"/>
              </a:rPr>
              <a:t>г.Камень-на-Оби</a:t>
            </a:r>
            <a:r>
              <a:rPr lang="ru-RU" sz="1200" i="1" dirty="0" smtClean="0">
                <a:solidFill>
                  <a:srgbClr val="002060"/>
                </a:solidFill>
                <a:latin typeface="Arial Black" pitchFamily="34" charset="0"/>
              </a:rPr>
              <a:t> Каменского района Алтайского края</a:t>
            </a:r>
          </a:p>
          <a:p>
            <a:pPr algn="ctr"/>
            <a:endParaRPr lang="ru-RU" sz="2800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Вишневская Татьяна Дмитриевна,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>старший воспитатель</a:t>
            </a:r>
            <a:endParaRPr lang="ru-RU" sz="24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332656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776864" cy="2821960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Лучше всего можно помочь детям, помогая их родителям…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Т.Харрис</a:t>
            </a:r>
            <a:endParaRPr 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ser\Pictures\image (5).jpg"/>
          <p:cNvPicPr>
            <a:picLocks noChangeAspect="1" noChangeArrowheads="1"/>
          </p:cNvPicPr>
          <p:nvPr/>
        </p:nvPicPr>
        <p:blipFill>
          <a:blip r:embed="rId2" cstate="print"/>
          <a:srcRect l="16778" r="23422"/>
          <a:stretch>
            <a:fillRect/>
          </a:stretch>
        </p:blipFill>
        <p:spPr bwMode="auto">
          <a:xfrm rot="20770235">
            <a:off x="395536" y="2852936"/>
            <a:ext cx="2880320" cy="3110136"/>
          </a:xfrm>
          <a:prstGeom prst="roundRect">
            <a:avLst/>
          </a:prstGeom>
          <a:noFill/>
        </p:spPr>
      </p:pic>
      <p:pic>
        <p:nvPicPr>
          <p:cNvPr id="4099" name="Picture 3" descr="C:\Users\User\Pictures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2874">
            <a:off x="5940152" y="2564904"/>
            <a:ext cx="2664296" cy="4089648"/>
          </a:xfrm>
          <a:prstGeom prst="roundRect">
            <a:avLst/>
          </a:prstGeom>
          <a:noFill/>
        </p:spPr>
      </p:pic>
      <p:pic>
        <p:nvPicPr>
          <p:cNvPr id="4100" name="Picture 4" descr="C:\Users\User\Pictures\image (1).jpg"/>
          <p:cNvPicPr>
            <a:picLocks noChangeAspect="1" noChangeArrowheads="1"/>
          </p:cNvPicPr>
          <p:nvPr/>
        </p:nvPicPr>
        <p:blipFill>
          <a:blip r:embed="rId4" cstate="print"/>
          <a:srcRect l="2165" r="12543"/>
          <a:stretch>
            <a:fillRect/>
          </a:stretch>
        </p:blipFill>
        <p:spPr bwMode="auto">
          <a:xfrm>
            <a:off x="2915816" y="3645024"/>
            <a:ext cx="2952328" cy="2724918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60648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-531440"/>
            <a:ext cx="8856984" cy="764792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Инновационная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деятельность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целенаправленная деятельность, основанная на осмыслении (рефлексии)  своего собственного  практического опыта при помощи сравнения и изучения, изменения и развития образовательного процесса с целью достижения более   высоких результатов, получения нового знания, качественно иной педагогической практики. 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Segoe Print" pitchFamily="2" charset="0"/>
            </a:endParaRPr>
          </a:p>
          <a:p>
            <a:pPr algn="ctr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just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Monotype Corsiva" pitchFamily="66" charset="0"/>
              </a:rPr>
              <a:t>Цель проекта: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/>
              <a:t>Обеспечение информационной открытости ДОУ  в целях  эффективного  сотрудничества  с </a:t>
            </a:r>
            <a:r>
              <a:rPr lang="ru-RU" b="1" dirty="0" err="1" smtClean="0"/>
              <a:t>социокультурными</a:t>
            </a:r>
            <a:r>
              <a:rPr lang="ru-RU" b="1" dirty="0" smtClean="0"/>
              <a:t> партнёрами и повышения имиджа учреждения.</a:t>
            </a:r>
          </a:p>
          <a:p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Задачи: </a:t>
            </a:r>
          </a:p>
          <a:p>
            <a:pPr algn="just"/>
            <a:endParaRPr lang="ru-RU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smtClean="0"/>
              <a:t>Наметить пути обновления форм работы с родителями в ДОУ в условиях малого города с учётом введения ФГОС дошкольного образования;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smtClean="0"/>
              <a:t>Создать </a:t>
            </a:r>
            <a:r>
              <a:rPr lang="ru-RU" b="1" dirty="0" smtClean="0"/>
              <a:t>условия способствующие удовлетворению запроса родителей (законных представителей) воспитанников и обеспечивающие условия для их включения в жизнедеятельность ДОУ. 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smtClean="0"/>
              <a:t>Ориентировать </a:t>
            </a:r>
            <a:r>
              <a:rPr lang="ru-RU" b="1" dirty="0" smtClean="0"/>
              <a:t>педагогов на ценностные установки, цели, задачи, определенные федеральным государственным стандартом, отбор инновационных форм и методов образовательной деятельности, ориентированной на развитие </a:t>
            </a:r>
            <a:r>
              <a:rPr lang="ru-RU" b="1" dirty="0" err="1" smtClean="0"/>
              <a:t>социо-культурного</a:t>
            </a:r>
            <a:r>
              <a:rPr lang="ru-RU" b="1" dirty="0" smtClean="0"/>
              <a:t> общения.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260648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-315416"/>
            <a:ext cx="8856984" cy="7484328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Интерактивная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группа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– это цивилизованная форма социальных отношений, обеспечивающая добровольное сотрудничество при соблюдении интересов всех сторон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Segoe Print" pitchFamily="2" charset="0"/>
            </a:endParaRPr>
          </a:p>
          <a:p>
            <a:pPr algn="ctr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038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Преимущества данной формы работы: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/>
              <a:t>  возможность </a:t>
            </a:r>
            <a:r>
              <a:rPr lang="ru-RU" sz="2400" b="1" dirty="0" smtClean="0"/>
              <a:t>участников воспитательно-образовательного процесса узнавать конкретную информацию о деятельности ДОУ быстро и </a:t>
            </a:r>
            <a:r>
              <a:rPr lang="ru-RU" sz="2400" b="1" dirty="0" smtClean="0"/>
              <a:t>своевременно;</a:t>
            </a:r>
          </a:p>
          <a:p>
            <a:pPr lvl="0" algn="just"/>
            <a:endParaRPr lang="ru-RU" sz="2400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/>
              <a:t>  возможность </a:t>
            </a:r>
            <a:r>
              <a:rPr lang="ru-RU" sz="2400" b="1" dirty="0" smtClean="0"/>
              <a:t>опубликовать свои личные материалы из опыта воспитания детей, можно самим проявить свои способности,  </a:t>
            </a:r>
            <a:r>
              <a:rPr lang="ru-RU" sz="2400" b="1" dirty="0" smtClean="0"/>
              <a:t>таланты;</a:t>
            </a:r>
          </a:p>
          <a:p>
            <a:pPr lvl="0" algn="just"/>
            <a:r>
              <a:rPr lang="ru-RU" sz="2400" b="1" dirty="0" smtClean="0"/>
              <a:t> </a:t>
            </a:r>
            <a:endParaRPr lang="ru-RU" sz="2400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/>
              <a:t>  до </a:t>
            </a:r>
            <a:r>
              <a:rPr lang="ru-RU" sz="2400" b="1" dirty="0" smtClean="0"/>
              <a:t>родителей доносится огромный объем </a:t>
            </a:r>
            <a:r>
              <a:rPr lang="ru-RU" sz="2400" b="1" dirty="0" smtClean="0"/>
              <a:t>информации;</a:t>
            </a:r>
          </a:p>
          <a:p>
            <a:pPr lvl="0" algn="just"/>
            <a:endParaRPr lang="ru-RU" sz="2400" b="1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2400" b="1" dirty="0" smtClean="0"/>
              <a:t>  активное </a:t>
            </a:r>
            <a:r>
              <a:rPr lang="ru-RU" sz="2400" b="1" dirty="0" smtClean="0"/>
              <a:t>привлечению родителей  к участию в жизнедеятельности ДОУ. </a:t>
            </a:r>
          </a:p>
          <a:p>
            <a:pPr algn="just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В структуру группы входят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/>
              <a:t>  </a:t>
            </a:r>
            <a:r>
              <a:rPr lang="ru-RU" sz="3200" b="1" dirty="0" smtClean="0"/>
              <a:t>Ежемесячные </a:t>
            </a:r>
            <a:r>
              <a:rPr lang="ru-RU" sz="3200" b="1" dirty="0" smtClean="0"/>
              <a:t>анонсы </a:t>
            </a:r>
            <a:endParaRPr lang="ru-RU" sz="3200" b="1" dirty="0" smtClean="0"/>
          </a:p>
          <a:p>
            <a:pPr lvl="0"/>
            <a:r>
              <a:rPr lang="ru-RU" sz="3200" b="1" dirty="0" smtClean="0"/>
              <a:t> </a:t>
            </a:r>
            <a:r>
              <a:rPr lang="ru-RU" sz="3200" b="1" dirty="0" smtClean="0"/>
              <a:t>                           жизнедеятельности </a:t>
            </a:r>
            <a:r>
              <a:rPr lang="ru-RU" sz="3200" b="1" dirty="0" smtClean="0"/>
              <a:t>ДОУ</a:t>
            </a:r>
            <a:r>
              <a:rPr lang="ru-RU" sz="3200" b="1" dirty="0" smtClean="0"/>
              <a:t>;</a:t>
            </a:r>
          </a:p>
          <a:p>
            <a:pPr lvl="0"/>
            <a:endParaRPr lang="ru-RU" sz="32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 Фотоальбомы </a:t>
            </a:r>
            <a:r>
              <a:rPr lang="ru-RU" sz="3200" b="1" dirty="0" smtClean="0"/>
              <a:t>мероприятий ДОУ</a:t>
            </a:r>
            <a:r>
              <a:rPr lang="ru-RU" sz="3200" b="1" dirty="0" smtClean="0"/>
              <a:t>;</a:t>
            </a:r>
          </a:p>
          <a:p>
            <a:pPr lvl="0">
              <a:buFont typeface="Wingdings" pitchFamily="2" charset="2"/>
              <a:buChar char="Ø"/>
            </a:pPr>
            <a:endParaRPr lang="ru-RU" sz="32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 Консультационные </a:t>
            </a:r>
            <a:r>
              <a:rPr lang="ru-RU" sz="3200" b="1" dirty="0" smtClean="0"/>
              <a:t>материалы</a:t>
            </a:r>
            <a:r>
              <a:rPr lang="ru-RU" sz="3200" b="1" dirty="0" smtClean="0"/>
              <a:t>;</a:t>
            </a:r>
          </a:p>
          <a:p>
            <a:pPr lvl="0">
              <a:buFont typeface="Wingdings" pitchFamily="2" charset="2"/>
              <a:buChar char="Ø"/>
            </a:pPr>
            <a:endParaRPr lang="ru-RU" sz="32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 Фотоконкурсы;</a:t>
            </a:r>
          </a:p>
          <a:p>
            <a:pPr lvl="0">
              <a:buFont typeface="Wingdings" pitchFamily="2" charset="2"/>
              <a:buChar char="Ø"/>
            </a:pPr>
            <a:endParaRPr lang="ru-RU" sz="3200" b="1" dirty="0" smtClean="0"/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/>
              <a:t> Интерактивное </a:t>
            </a:r>
            <a:r>
              <a:rPr lang="ru-RU" sz="3200" b="1" dirty="0" smtClean="0"/>
              <a:t>общение  </a:t>
            </a:r>
            <a:r>
              <a:rPr lang="ru-RU" sz="3200" b="1" dirty="0" smtClean="0"/>
              <a:t> </a:t>
            </a:r>
          </a:p>
          <a:p>
            <a:pPr lvl="0"/>
            <a:r>
              <a:rPr lang="ru-RU" sz="3200" b="1" dirty="0" smtClean="0"/>
              <a:t> </a:t>
            </a:r>
            <a:r>
              <a:rPr lang="ru-RU" sz="3200" b="1" dirty="0" smtClean="0"/>
              <a:t>                                     участников </a:t>
            </a:r>
            <a:r>
              <a:rPr lang="ru-RU" sz="3200" b="1" dirty="0" smtClean="0"/>
              <a:t>группы.</a:t>
            </a:r>
          </a:p>
          <a:p>
            <a:pPr algn="just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Участники проекта: 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 smtClean="0"/>
              <a:t>коллектив </a:t>
            </a:r>
            <a:r>
              <a:rPr lang="ru-RU" sz="2800" b="1" dirty="0" smtClean="0"/>
              <a:t>ДОУ, воспитанники, родители (законные представители), социальные партнёры, заинтересованные участники </a:t>
            </a:r>
            <a:r>
              <a:rPr lang="ru-RU" sz="2800" b="1" dirty="0" smtClean="0"/>
              <a:t>сети.</a:t>
            </a:r>
            <a:endParaRPr lang="ru-RU" sz="2800" b="1" dirty="0" smtClean="0"/>
          </a:p>
          <a:p>
            <a:r>
              <a:rPr lang="ru-RU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Ожидаемый результат:</a:t>
            </a:r>
            <a:endParaRPr lang="ru-RU" sz="4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/>
              <a:t>активное включение родителей (законных представителей) </a:t>
            </a:r>
            <a:r>
              <a:rPr lang="ru-RU" sz="2800" b="1" dirty="0" smtClean="0"/>
              <a:t> </a:t>
            </a:r>
          </a:p>
          <a:p>
            <a:pPr lvl="0" algn="just"/>
            <a:r>
              <a:rPr lang="ru-RU" sz="2800" b="1" dirty="0" smtClean="0"/>
              <a:t> </a:t>
            </a:r>
            <a:r>
              <a:rPr lang="ru-RU" sz="2800" b="1" dirty="0" smtClean="0"/>
              <a:t>  воспитанников </a:t>
            </a:r>
            <a:r>
              <a:rPr lang="ru-RU" sz="2800" b="1" dirty="0" smtClean="0"/>
              <a:t>в жизнедеятельность ДОУ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800" b="1" dirty="0" smtClean="0"/>
              <a:t>повышение имиджа ДОУ</a:t>
            </a:r>
          </a:p>
          <a:p>
            <a:pPr algn="just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3773">
            <a:off x="395536" y="332656"/>
            <a:ext cx="3180779" cy="3888432"/>
          </a:xfrm>
          <a:prstGeom prst="rect">
            <a:avLst/>
          </a:prstGeom>
          <a:noFill/>
        </p:spPr>
      </p:pic>
      <p:pic>
        <p:nvPicPr>
          <p:cNvPr id="2051" name="Picture 3" descr="C:\Users\User\Pictures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2084">
            <a:off x="5004048" y="188640"/>
            <a:ext cx="3876476" cy="4615235"/>
          </a:xfrm>
          <a:prstGeom prst="rect">
            <a:avLst/>
          </a:prstGeom>
          <a:noFill/>
        </p:spPr>
      </p:pic>
      <p:pic>
        <p:nvPicPr>
          <p:cNvPr id="2052" name="Picture 4" descr="C:\Users\User\Pictures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356992"/>
            <a:ext cx="4680520" cy="3387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e_201004141043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file_20100414104341</Template>
  <TotalTime>1952</TotalTime>
  <Words>207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file_20100414104341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205</cp:revision>
  <dcterms:created xsi:type="dcterms:W3CDTF">2010-09-03T14:59:11Z</dcterms:created>
  <dcterms:modified xsi:type="dcterms:W3CDTF">2016-11-10T03:55:45Z</dcterms:modified>
</cp:coreProperties>
</file>